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5" r:id="rId14"/>
    <p:sldId id="268" r:id="rId15"/>
    <p:sldId id="269" r:id="rId16"/>
    <p:sldId id="270" r:id="rId17"/>
    <p:sldId id="271" r:id="rId18"/>
    <p:sldId id="272" r:id="rId19"/>
    <p:sldId id="276" r:id="rId20"/>
    <p:sldId id="277" r:id="rId21"/>
    <p:sldId id="273" r:id="rId22"/>
  </p:sldIdLst>
  <p:sldSz cx="12192000" cy="6858000"/>
  <p:notesSz cx="6858000" cy="9144000"/>
  <p:embeddedFontLst>
    <p:embeddedFont>
      <p:font typeface="Calibri" panose="020F0502020204030204" pitchFamily="34" charset="0"/>
      <p:regular r:id="rId24"/>
      <p:bold r:id="rId25"/>
      <p:italic r:id="rId26"/>
      <p:boldItalic r:id="rId27"/>
    </p:embeddedFont>
    <p:embeddedFont>
      <p:font typeface="Kanit" panose="020B0604020202020204" charset="-34"/>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Výchozí oddíl" id="{2F91684C-4D55-4B40-8EEE-7118CA8D882B}">
          <p14:sldIdLst>
            <p14:sldId id="256"/>
            <p14:sldId id="257"/>
            <p14:sldId id="258"/>
            <p14:sldId id="259"/>
            <p14:sldId id="260"/>
            <p14:sldId id="261"/>
            <p14:sldId id="262"/>
            <p14:sldId id="263"/>
            <p14:sldId id="264"/>
            <p14:sldId id="265"/>
            <p14:sldId id="266"/>
            <p14:sldId id="267"/>
            <p14:sldId id="275"/>
            <p14:sldId id="268"/>
          </p14:sldIdLst>
        </p14:section>
        <p14:section name="Oddíl bez názvu" id="{58282B13-6270-4F22-9400-A6B7EB1A8F02}">
          <p14:sldIdLst>
            <p14:sldId id="269"/>
            <p14:sldId id="270"/>
            <p14:sldId id="271"/>
            <p14:sldId id="272"/>
            <p14:sldId id="276"/>
            <p14:sldId id="277"/>
            <p14:sldId id="273"/>
          </p14:sldIdLst>
        </p14:section>
      </p14:sectionLst>
    </p:ex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3" roundtripDataSignature="AMtx7mjH3zn9lBD4VSpHAJaLL/4d/+snY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41C2162-5CDB-4BB0-B758-FAC60A79BA0F}">
  <a:tblStyle styleId="{D41C2162-5CDB-4BB0-B758-FAC60A79BA0F}" styleName="Table_0">
    <a:wholeTbl>
      <a:tcTxStyle b="off" i="off">
        <a:font>
          <a:latin typeface="Calibri"/>
          <a:ea typeface="Calibri"/>
          <a:cs typeface="Calibri"/>
        </a:font>
        <a:schemeClr val="dk1"/>
      </a:tcTxStyle>
      <a:tcStyle>
        <a:tcBdr>
          <a:left>
            <a:ln w="12700" cap="flat" cmpd="sng">
              <a:solidFill>
                <a:schemeClr val="accent4"/>
              </a:solidFill>
              <a:prstDash val="solid"/>
              <a:round/>
              <a:headEnd type="none" w="sm" len="sm"/>
              <a:tailEnd type="none" w="sm" len="sm"/>
            </a:ln>
          </a:left>
          <a:right>
            <a:ln w="12700" cap="flat" cmpd="sng">
              <a:solidFill>
                <a:schemeClr val="accent4"/>
              </a:solidFill>
              <a:prstDash val="solid"/>
              <a:round/>
              <a:headEnd type="none" w="sm" len="sm"/>
              <a:tailEnd type="none" w="sm" len="sm"/>
            </a:ln>
          </a:right>
          <a:top>
            <a:ln w="12700" cap="flat" cmpd="sng">
              <a:solidFill>
                <a:schemeClr val="accent4"/>
              </a:solidFill>
              <a:prstDash val="solid"/>
              <a:round/>
              <a:headEnd type="none" w="sm" len="sm"/>
              <a:tailEnd type="none" w="sm" len="sm"/>
            </a:ln>
          </a:top>
          <a:bottom>
            <a:ln w="12700" cap="flat" cmpd="sng">
              <a:solidFill>
                <a:schemeClr val="accent4"/>
              </a:solidFill>
              <a:prstDash val="solid"/>
              <a:round/>
              <a:headEnd type="none" w="sm" len="sm"/>
              <a:tailEnd type="none" w="sm" len="sm"/>
            </a:ln>
          </a:bottom>
          <a:insideH>
            <a:ln w="12700" cap="flat" cmpd="sng">
              <a:solidFill>
                <a:schemeClr val="accent4"/>
              </a:solidFill>
              <a:prstDash val="solid"/>
              <a:round/>
              <a:headEnd type="none" w="sm" len="sm"/>
              <a:tailEnd type="none" w="sm" len="sm"/>
            </a:ln>
          </a:insideH>
          <a:insideV>
            <a:ln w="12700" cap="flat" cmpd="sng">
              <a:solidFill>
                <a:schemeClr val="accent4"/>
              </a:solidFill>
              <a:prstDash val="solid"/>
              <a:round/>
              <a:headEnd type="none" w="sm" len="sm"/>
              <a:tailEnd type="none" w="sm" len="sm"/>
            </a:ln>
          </a:insideV>
        </a:tcBdr>
        <a:fill>
          <a:solidFill>
            <a:srgbClr val="FFFFFF">
              <a:alpha val="0"/>
            </a:srgbClr>
          </a:solidFill>
        </a:fill>
      </a:tcStyle>
    </a:wholeTbl>
    <a:band1H>
      <a:tcTxStyle/>
      <a:tcStyle>
        <a:tcBdr/>
        <a:fill>
          <a:solidFill>
            <a:schemeClr val="accent4">
              <a:alpha val="20000"/>
            </a:schemeClr>
          </a:solidFill>
        </a:fill>
      </a:tcStyle>
    </a:band1H>
    <a:band2H>
      <a:tcTxStyle/>
      <a:tcStyle>
        <a:tcBdr/>
      </a:tcStyle>
    </a:band2H>
    <a:band1V>
      <a:tcTxStyle/>
      <a:tcStyle>
        <a:tcBdr/>
        <a:fill>
          <a:solidFill>
            <a:schemeClr val="accent4">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accent4"/>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25400" cap="flat" cmpd="sng">
              <a:solidFill>
                <a:schemeClr val="accent4"/>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012E86A6-9A1D-4508-9DB2-2E7768B1092C}"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4E6"/>
          </a:solidFill>
        </a:fill>
      </a:tcStyle>
    </a:wholeTbl>
    <a:band1H>
      <a:tcTxStyle/>
      <a:tcStyle>
        <a:tcBdr/>
        <a:fill>
          <a:solidFill>
            <a:srgbClr val="FFE8CA"/>
          </a:solidFill>
        </a:fill>
      </a:tcStyle>
    </a:band1H>
    <a:band2H>
      <a:tcTxStyle/>
      <a:tcStyle>
        <a:tcBdr/>
      </a:tcStyle>
    </a:band2H>
    <a:band1V>
      <a:tcTxStyle/>
      <a:tcStyle>
        <a:tcBdr/>
        <a:fill>
          <a:solidFill>
            <a:srgbClr val="FFE8CA"/>
          </a:solidFill>
        </a:fill>
      </a:tcStyle>
    </a:band1V>
    <a:band2V>
      <a:tcTxStyle/>
      <a:tcStyle>
        <a:tcBdr/>
      </a:tcStyle>
    </a:band2V>
    <a:lastCol>
      <a:tcTxStyle b="on" i="off">
        <a:font>
          <a:latin typeface="Calibri"/>
          <a:ea typeface="Calibri"/>
          <a:cs typeface="Calibri"/>
        </a:font>
        <a:schemeClr val="lt1"/>
      </a:tcTxStyle>
      <a:tcStyle>
        <a:tcBdr/>
        <a:fill>
          <a:solidFill>
            <a:schemeClr val="accent4"/>
          </a:solidFill>
        </a:fill>
      </a:tcStyle>
    </a:lastCol>
    <a:firstCol>
      <a:tcTxStyle b="on" i="off">
        <a:font>
          <a:latin typeface="Calibri"/>
          <a:ea typeface="Calibri"/>
          <a:cs typeface="Calibri"/>
        </a:font>
        <a:schemeClr val="lt1"/>
      </a:tcTxStyle>
      <a:tcStyle>
        <a:tcBdr/>
        <a:fill>
          <a:solidFill>
            <a:schemeClr val="accent4"/>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4"/>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5" autoAdjust="0"/>
    <p:restoredTop sz="94660"/>
  </p:normalViewPr>
  <p:slideViewPr>
    <p:cSldViewPr snapToGrid="0">
      <p:cViewPr varScale="1">
        <p:scale>
          <a:sx n="68" d="100"/>
          <a:sy n="68" d="100"/>
        </p:scale>
        <p:origin x="5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cs-CZ"/>
        </a:p>
      </c:txPr>
    </c:title>
    <c:autoTitleDeleted val="0"/>
    <c:plotArea>
      <c:layout/>
      <c:lineChart>
        <c:grouping val="standard"/>
        <c:varyColors val="0"/>
        <c:ser>
          <c:idx val="0"/>
          <c:order val="0"/>
          <c:tx>
            <c:strRef>
              <c:f>List1!$B$1</c:f>
              <c:strCache>
                <c:ptCount val="1"/>
                <c:pt idx="0">
                  <c:v>Consumption (kWh)</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List1!$A$2:$A$11</c:f>
              <c:numCache>
                <c:formatCode>m/d/yyyy</c:formatCode>
                <c:ptCount val="10"/>
                <c:pt idx="0">
                  <c:v>44878</c:v>
                </c:pt>
                <c:pt idx="1">
                  <c:v>44896</c:v>
                </c:pt>
                <c:pt idx="2">
                  <c:v>44911</c:v>
                </c:pt>
                <c:pt idx="3">
                  <c:v>44926</c:v>
                </c:pt>
                <c:pt idx="4">
                  <c:v>44943</c:v>
                </c:pt>
                <c:pt idx="5">
                  <c:v>44957</c:v>
                </c:pt>
                <c:pt idx="6">
                  <c:v>44976</c:v>
                </c:pt>
                <c:pt idx="7">
                  <c:v>44997</c:v>
                </c:pt>
              </c:numCache>
            </c:numRef>
          </c:cat>
          <c:val>
            <c:numRef>
              <c:f>List1!$B$2:$B$11</c:f>
              <c:numCache>
                <c:formatCode>General</c:formatCode>
                <c:ptCount val="10"/>
                <c:pt idx="0">
                  <c:v>36395</c:v>
                </c:pt>
                <c:pt idx="1">
                  <c:v>36555</c:v>
                </c:pt>
                <c:pt idx="2">
                  <c:v>36680</c:v>
                </c:pt>
                <c:pt idx="3">
                  <c:v>36815</c:v>
                </c:pt>
                <c:pt idx="4">
                  <c:v>36956</c:v>
                </c:pt>
                <c:pt idx="5">
                  <c:v>37069</c:v>
                </c:pt>
                <c:pt idx="6">
                  <c:v>37205</c:v>
                </c:pt>
                <c:pt idx="7">
                  <c:v>37382</c:v>
                </c:pt>
              </c:numCache>
            </c:numRef>
          </c:val>
          <c:smooth val="0"/>
          <c:extLst>
            <c:ext xmlns:c16="http://schemas.microsoft.com/office/drawing/2014/chart" uri="{C3380CC4-5D6E-409C-BE32-E72D297353CC}">
              <c16:uniqueId val="{00000000-296C-4BC4-A9F9-9F3AD7A74016}"/>
            </c:ext>
          </c:extLst>
        </c:ser>
        <c:dLbls>
          <c:showLegendKey val="0"/>
          <c:showVal val="0"/>
          <c:showCatName val="0"/>
          <c:showSerName val="0"/>
          <c:showPercent val="0"/>
          <c:showBubbleSize val="0"/>
        </c:dLbls>
        <c:marker val="1"/>
        <c:smooth val="0"/>
        <c:axId val="1817999984"/>
        <c:axId val="1818005808"/>
      </c:lineChart>
      <c:dateAx>
        <c:axId val="1817999984"/>
        <c:scaling>
          <c:orientation val="minMax"/>
        </c:scaling>
        <c:delete val="0"/>
        <c:axPos val="b"/>
        <c:numFmt formatCode="m/d/yy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818005808"/>
        <c:crosses val="autoZero"/>
        <c:auto val="1"/>
        <c:lblOffset val="100"/>
        <c:baseTimeUnit val="days"/>
      </c:dateAx>
      <c:valAx>
        <c:axId val="18180058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crossAx val="1817999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w="22225">
      <a:solidFill>
        <a:schemeClr val="tx1"/>
      </a:solidFill>
    </a:ln>
    <a:effectLst/>
  </c:spPr>
  <c:txPr>
    <a:bodyPr/>
    <a:lstStyle/>
    <a:p>
      <a:pPr>
        <a:defRPr/>
      </a:pPr>
      <a:endParaRPr lang="cs-C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8" name="Google Shape;19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39710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 name="Google Shape;254;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0" name="Google Shape;11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 name="Google Shape;12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2" name="Google Shape;13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Úvodní snímek" type="title">
  <p:cSld name="TITLE">
    <p:spTree>
      <p:nvGrpSpPr>
        <p:cNvPr id="1" name="Shape 11"/>
        <p:cNvGrpSpPr/>
        <p:nvPr/>
      </p:nvGrpSpPr>
      <p:grpSpPr>
        <a:xfrm>
          <a:off x="0" y="0"/>
          <a:ext cx="0" cy="0"/>
          <a:chOff x="0" y="0"/>
          <a:chExt cx="0" cy="0"/>
        </a:xfrm>
      </p:grpSpPr>
      <p:sp>
        <p:nvSpPr>
          <p:cNvPr id="12" name="Google Shape;12;p20"/>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0"/>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Nadpis a svislý text" type="vertTx">
  <p:cSld name="VERTICAL_TEXT">
    <p:spTree>
      <p:nvGrpSpPr>
        <p:cNvPr id="1" name="Shape 68"/>
        <p:cNvGrpSpPr/>
        <p:nvPr/>
      </p:nvGrpSpPr>
      <p:grpSpPr>
        <a:xfrm>
          <a:off x="0" y="0"/>
          <a:ext cx="0" cy="0"/>
          <a:chOff x="0" y="0"/>
          <a:chExt cx="0" cy="0"/>
        </a:xfrm>
      </p:grpSpPr>
      <p:sp>
        <p:nvSpPr>
          <p:cNvPr id="69" name="Google Shape;69;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vislý nadpis a text" type="vertTitleAndTx">
  <p:cSld name="VERTICAL_TITLE_AND_VERTICAL_TEXT">
    <p:spTree>
      <p:nvGrpSpPr>
        <p:cNvPr id="1" name="Shape 74"/>
        <p:cNvGrpSpPr/>
        <p:nvPr/>
      </p:nvGrpSpPr>
      <p:grpSpPr>
        <a:xfrm>
          <a:off x="0" y="0"/>
          <a:ext cx="0" cy="0"/>
          <a:chOff x="0" y="0"/>
          <a:chExt cx="0" cy="0"/>
        </a:xfrm>
      </p:grpSpPr>
      <p:sp>
        <p:nvSpPr>
          <p:cNvPr id="75" name="Google Shape;75;p3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Záhlaví oddílu" type="secHead">
  <p:cSld name="SECTION_HEADER">
    <p:spTree>
      <p:nvGrpSpPr>
        <p:cNvPr id="1" name="Shape 23"/>
        <p:cNvGrpSpPr/>
        <p:nvPr/>
      </p:nvGrpSpPr>
      <p:grpSpPr>
        <a:xfrm>
          <a:off x="0" y="0"/>
          <a:ext cx="0" cy="0"/>
          <a:chOff x="0" y="0"/>
          <a:chExt cx="0" cy="0"/>
        </a:xfrm>
      </p:grpSpPr>
      <p:sp>
        <p:nvSpPr>
          <p:cNvPr id="24" name="Google Shape;24;p2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9"/>
        <p:cNvGrpSpPr/>
        <p:nvPr/>
      </p:nvGrpSpPr>
      <p:grpSpPr>
        <a:xfrm>
          <a:off x="0" y="0"/>
          <a:ext cx="0" cy="0"/>
          <a:chOff x="0" y="0"/>
          <a:chExt cx="0" cy="0"/>
        </a:xfrm>
      </p:grpSpPr>
      <p:sp>
        <p:nvSpPr>
          <p:cNvPr id="30" name="Google Shape;30;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orovnání" type="twoTxTwoObj">
  <p:cSld name="TWO_OBJECTS_WITH_TEXT">
    <p:spTree>
      <p:nvGrpSpPr>
        <p:cNvPr id="1" name="Shape 36"/>
        <p:cNvGrpSpPr/>
        <p:nvPr/>
      </p:nvGrpSpPr>
      <p:grpSpPr>
        <a:xfrm>
          <a:off x="0" y="0"/>
          <a:ext cx="0" cy="0"/>
          <a:chOff x="0" y="0"/>
          <a:chExt cx="0" cy="0"/>
        </a:xfrm>
      </p:grpSpPr>
      <p:sp>
        <p:nvSpPr>
          <p:cNvPr id="37" name="Google Shape;37;p2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Jenom nadpis" type="titleOnly">
  <p:cSld name="TITLE_ONLY">
    <p:spTree>
      <p:nvGrpSpPr>
        <p:cNvPr id="1" name="Shape 45"/>
        <p:cNvGrpSpPr/>
        <p:nvPr/>
      </p:nvGrpSpPr>
      <p:grpSpPr>
        <a:xfrm>
          <a:off x="0" y="0"/>
          <a:ext cx="0" cy="0"/>
          <a:chOff x="0" y="0"/>
          <a:chExt cx="0" cy="0"/>
        </a:xfrm>
      </p:grpSpPr>
      <p:sp>
        <p:nvSpPr>
          <p:cNvPr id="46" name="Google Shape;4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rázdný" type="blank">
  <p:cSld name="BLANK">
    <p:spTree>
      <p:nvGrpSpPr>
        <p:cNvPr id="1" name="Shape 50"/>
        <p:cNvGrpSpPr/>
        <p:nvPr/>
      </p:nvGrpSpPr>
      <p:grpSpPr>
        <a:xfrm>
          <a:off x="0" y="0"/>
          <a:ext cx="0" cy="0"/>
          <a:chOff x="0" y="0"/>
          <a:chExt cx="0" cy="0"/>
        </a:xfrm>
      </p:grpSpPr>
      <p:sp>
        <p:nvSpPr>
          <p:cNvPr id="51" name="Google Shape;51;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sah s titulkem" type="objTx">
  <p:cSld name="OBJECT_WITH_CAPTION_TEXT">
    <p:spTree>
      <p:nvGrpSpPr>
        <p:cNvPr id="1" name="Shape 54"/>
        <p:cNvGrpSpPr/>
        <p:nvPr/>
      </p:nvGrpSpPr>
      <p:grpSpPr>
        <a:xfrm>
          <a:off x="0" y="0"/>
          <a:ext cx="0" cy="0"/>
          <a:chOff x="0" y="0"/>
          <a:chExt cx="0" cy="0"/>
        </a:xfrm>
      </p:grpSpPr>
      <p:sp>
        <p:nvSpPr>
          <p:cNvPr id="55" name="Google Shape;55;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brázek s titulkem" type="picTx">
  <p:cSld name="PICTURE_WITH_CAPTION_TEXT">
    <p:spTree>
      <p:nvGrpSpPr>
        <p:cNvPr id="1" name="Shape 61"/>
        <p:cNvGrpSpPr/>
        <p:nvPr/>
      </p:nvGrpSpPr>
      <p:grpSpPr>
        <a:xfrm>
          <a:off x="0" y="0"/>
          <a:ext cx="0" cy="0"/>
          <a:chOff x="0" y="0"/>
          <a:chExt cx="0" cy="0"/>
        </a:xfrm>
      </p:grpSpPr>
      <p:sp>
        <p:nvSpPr>
          <p:cNvPr id="62" name="Google Shape;62;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8"/>
          <p:cNvSpPr>
            <a:spLocks noGrp="1"/>
          </p:cNvSpPr>
          <p:nvPr>
            <p:ph type="pic" idx="2"/>
          </p:nvPr>
        </p:nvSpPr>
        <p:spPr>
          <a:xfrm>
            <a:off x="5183188" y="987425"/>
            <a:ext cx="6172200" cy="4873625"/>
          </a:xfrm>
          <a:prstGeom prst="rect">
            <a:avLst/>
          </a:prstGeom>
          <a:noFill/>
          <a:ln>
            <a:noFill/>
          </a:ln>
        </p:spPr>
      </p:sp>
      <p:sp>
        <p:nvSpPr>
          <p:cNvPr id="64" name="Google Shape;64;p2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cs-CZ"/>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5" name="Google Shape;85;p1"/>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6" name="Google Shape;86;p1"/>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7" name="Google Shape;87;p1"/>
          <p:cNvSpPr txBox="1">
            <a:spLocks noGrp="1"/>
          </p:cNvSpPr>
          <p:nvPr>
            <p:ph type="ctrTitle"/>
          </p:nvPr>
        </p:nvSpPr>
        <p:spPr>
          <a:xfrm>
            <a:off x="1285241" y="1008993"/>
            <a:ext cx="9231410" cy="354204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8100"/>
              <a:buFont typeface="Calibri"/>
              <a:buNone/>
            </a:pPr>
            <a:r>
              <a:rPr lang="cs-CZ" sz="8100" dirty="0" err="1"/>
              <a:t>Electricity</a:t>
            </a:r>
            <a:r>
              <a:rPr lang="cs-CZ" sz="8100" dirty="0"/>
              <a:t> </a:t>
            </a:r>
            <a:r>
              <a:rPr lang="cs-CZ" sz="8100" dirty="0" err="1"/>
              <a:t>Consumption</a:t>
            </a:r>
            <a:r>
              <a:rPr lang="cs-CZ" sz="8100" dirty="0"/>
              <a:t> and </a:t>
            </a:r>
            <a:r>
              <a:rPr lang="cs-CZ" sz="8100" dirty="0" err="1"/>
              <a:t>Reduction</a:t>
            </a:r>
            <a:endParaRPr dirty="0"/>
          </a:p>
        </p:txBody>
      </p:sp>
      <p:sp>
        <p:nvSpPr>
          <p:cNvPr id="88" name="Google Shape;88;p1"/>
          <p:cNvSpPr txBox="1">
            <a:spLocks noGrp="1"/>
          </p:cNvSpPr>
          <p:nvPr>
            <p:ph type="subTitle" idx="1"/>
          </p:nvPr>
        </p:nvSpPr>
        <p:spPr>
          <a:xfrm>
            <a:off x="1285241" y="4582814"/>
            <a:ext cx="7132335" cy="131265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r>
              <a:rPr lang="cs-CZ"/>
              <a:t>THE CZECH ERASMUS TEAM</a:t>
            </a:r>
            <a:endParaRPr/>
          </a:p>
        </p:txBody>
      </p:sp>
      <p:pic>
        <p:nvPicPr>
          <p:cNvPr id="7" name="Obrázek 6">
            <a:extLst>
              <a:ext uri="{FF2B5EF4-FFF2-40B4-BE49-F238E27FC236}">
                <a16:creationId xmlns:a16="http://schemas.microsoft.com/office/drawing/2014/main" id="{9324E343-0920-4FA7-8ECC-71E9AA5D644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275974" y="3900565"/>
            <a:ext cx="2220197" cy="2078868"/>
          </a:xfrm>
          <a:prstGeom prst="rect">
            <a:avLst/>
          </a:prstGeom>
          <a:noFill/>
          <a:ln>
            <a:noFill/>
          </a:ln>
          <a:effectLst>
            <a:softEdge rad="1270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0"/>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9" name="Google Shape;179;p10"/>
          <p:cNvSpPr txBox="1">
            <a:spLocks noGrp="1"/>
          </p:cNvSpPr>
          <p:nvPr>
            <p:ph type="title"/>
          </p:nvPr>
        </p:nvSpPr>
        <p:spPr>
          <a:xfrm>
            <a:off x="808638" y="386930"/>
            <a:ext cx="9236700" cy="118895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600"/>
              <a:buFont typeface="Calibri"/>
              <a:buNone/>
            </a:pPr>
            <a:r>
              <a:rPr lang="cs-CZ" sz="4600"/>
              <a:t>5.REPLACE LIGHTS WITH LED LIGHTS</a:t>
            </a:r>
            <a:endParaRPr/>
          </a:p>
        </p:txBody>
      </p:sp>
      <p:grpSp>
        <p:nvGrpSpPr>
          <p:cNvPr id="180" name="Google Shape;180;p10"/>
          <p:cNvGrpSpPr/>
          <p:nvPr/>
        </p:nvGrpSpPr>
        <p:grpSpPr>
          <a:xfrm>
            <a:off x="-2" y="1998368"/>
            <a:ext cx="11695083" cy="782176"/>
            <a:chOff x="-2" y="1998368"/>
            <a:chExt cx="11695083" cy="782176"/>
          </a:xfrm>
        </p:grpSpPr>
        <p:sp>
          <p:nvSpPr>
            <p:cNvPr id="181" name="Google Shape;181;p10"/>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2" name="Google Shape;182;p10"/>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83" name="Google Shape;183;p10"/>
          <p:cNvSpPr/>
          <p:nvPr/>
        </p:nvSpPr>
        <p:spPr>
          <a:xfrm>
            <a:off x="0" y="2203079"/>
            <a:ext cx="11383362" cy="4147845"/>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4" name="Google Shape;184;p10"/>
          <p:cNvSpPr txBox="1">
            <a:spLocks noGrp="1"/>
          </p:cNvSpPr>
          <p:nvPr>
            <p:ph type="body" idx="1"/>
          </p:nvPr>
        </p:nvSpPr>
        <p:spPr>
          <a:xfrm>
            <a:off x="793660" y="2599510"/>
            <a:ext cx="10143668" cy="975216"/>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2800"/>
              <a:buChar char="•"/>
            </a:pPr>
            <a:r>
              <a:rPr lang="cs-CZ">
                <a:latin typeface="Kanit"/>
                <a:ea typeface="Kanit"/>
                <a:cs typeface="Kanit"/>
                <a:sym typeface="Kanit"/>
              </a:rPr>
              <a:t>LED lights are the most effective light bulbs                                                 (they use around 75% less energy than regular light bulbs)</a:t>
            </a:r>
            <a:endParaRPr/>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1"/>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0" name="Google Shape;190;p11"/>
          <p:cNvSpPr txBox="1">
            <a:spLocks noGrp="1"/>
          </p:cNvSpPr>
          <p:nvPr>
            <p:ph type="title"/>
          </p:nvPr>
        </p:nvSpPr>
        <p:spPr>
          <a:xfrm>
            <a:off x="808638" y="386930"/>
            <a:ext cx="9236700" cy="118895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400"/>
              <a:buFont typeface="Calibri"/>
              <a:buNone/>
            </a:pPr>
            <a:r>
              <a:rPr lang="cs-CZ" sz="5400"/>
              <a:t>6.SOLAR PANNELS</a:t>
            </a:r>
            <a:endParaRPr/>
          </a:p>
        </p:txBody>
      </p:sp>
      <p:grpSp>
        <p:nvGrpSpPr>
          <p:cNvPr id="191" name="Google Shape;191;p11"/>
          <p:cNvGrpSpPr/>
          <p:nvPr/>
        </p:nvGrpSpPr>
        <p:grpSpPr>
          <a:xfrm>
            <a:off x="-2" y="1998368"/>
            <a:ext cx="11695083" cy="782176"/>
            <a:chOff x="-2" y="1998368"/>
            <a:chExt cx="11695083" cy="782176"/>
          </a:xfrm>
        </p:grpSpPr>
        <p:sp>
          <p:nvSpPr>
            <p:cNvPr id="192" name="Google Shape;192;p11"/>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3" name="Google Shape;193;p11"/>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94" name="Google Shape;194;p11"/>
          <p:cNvSpPr/>
          <p:nvPr/>
        </p:nvSpPr>
        <p:spPr>
          <a:xfrm>
            <a:off x="0" y="2203079"/>
            <a:ext cx="11383362" cy="4147845"/>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5" name="Google Shape;195;p11"/>
          <p:cNvSpPr txBox="1">
            <a:spLocks noGrp="1"/>
          </p:cNvSpPr>
          <p:nvPr>
            <p:ph type="body" idx="1"/>
          </p:nvPr>
        </p:nvSpPr>
        <p:spPr>
          <a:xfrm>
            <a:off x="793660" y="2599510"/>
            <a:ext cx="10143668" cy="2476344"/>
          </a:xfrm>
          <a:prstGeom prst="rect">
            <a:avLst/>
          </a:prstGeom>
          <a:noFill/>
          <a:ln>
            <a:noFill/>
          </a:ln>
        </p:spPr>
        <p:txBody>
          <a:bodyPr spcFirstLastPara="1" wrap="square" lIns="91425" tIns="45700" rIns="91425" bIns="45700" anchor="ctr" anchorCtr="0">
            <a:normAutofit lnSpcReduction="10000"/>
          </a:bodyPr>
          <a:lstStyle/>
          <a:p>
            <a:pPr marL="228600" lvl="0" indent="-228600" algn="l" rtl="0">
              <a:lnSpc>
                <a:spcPct val="90000"/>
              </a:lnSpc>
              <a:spcBef>
                <a:spcPts val="0"/>
              </a:spcBef>
              <a:spcAft>
                <a:spcPts val="0"/>
              </a:spcAft>
              <a:buClr>
                <a:schemeClr val="dk1"/>
              </a:buClr>
              <a:buSzPts val="2800"/>
              <a:buChar char="•"/>
            </a:pPr>
            <a:r>
              <a:rPr lang="cs-CZ">
                <a:latin typeface="Kanit"/>
                <a:ea typeface="Kanit"/>
                <a:cs typeface="Kanit"/>
                <a:sym typeface="Kanit"/>
              </a:rPr>
              <a:t>Solar panels require a huge investment upfront, but the most expensive part is the battery.</a:t>
            </a:r>
            <a:endParaRPr/>
          </a:p>
          <a:p>
            <a:pPr marL="228600" lvl="0" indent="-228600" algn="l" rtl="0">
              <a:lnSpc>
                <a:spcPct val="90000"/>
              </a:lnSpc>
              <a:spcBef>
                <a:spcPts val="1000"/>
              </a:spcBef>
              <a:spcAft>
                <a:spcPts val="0"/>
              </a:spcAft>
              <a:buClr>
                <a:schemeClr val="dk1"/>
              </a:buClr>
              <a:buSzPts val="2800"/>
              <a:buChar char="•"/>
            </a:pPr>
            <a:r>
              <a:rPr lang="cs-CZ">
                <a:latin typeface="Kanit"/>
                <a:ea typeface="Kanit"/>
                <a:cs typeface="Kanit"/>
                <a:sym typeface="Kanit"/>
              </a:rPr>
              <a:t>You can have a much simpler system, without the battery, that only powers the appliances, that have to run throughout the whole day (fridges, Wi-fi routers, heating etc.)</a:t>
            </a:r>
            <a:endParaRPr/>
          </a:p>
          <a:p>
            <a:pPr marL="228600" lvl="0" indent="-76200" algn="l" rtl="0">
              <a:lnSpc>
                <a:spcPct val="90000"/>
              </a:lnSpc>
              <a:spcBef>
                <a:spcPts val="1000"/>
              </a:spcBef>
              <a:spcAft>
                <a:spcPts val="0"/>
              </a:spcAft>
              <a:buClr>
                <a:schemeClr val="dk1"/>
              </a:buClr>
              <a:buSzPts val="2400"/>
              <a:buNone/>
            </a:pPr>
            <a:endParaRPr sz="2400"/>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1" name="Google Shape;201;p12" descr="Dům"/>
          <p:cNvPicPr preferRelativeResize="0"/>
          <p:nvPr/>
        </p:nvPicPr>
        <p:blipFill rotWithShape="1">
          <a:blip r:embed="rId3">
            <a:alphaModFix/>
          </a:blip>
          <a:srcRect/>
          <a:stretch/>
        </p:blipFill>
        <p:spPr>
          <a:xfrm>
            <a:off x="1031239" y="1525536"/>
            <a:ext cx="3775459" cy="3775459"/>
          </a:xfrm>
          <a:prstGeom prst="rect">
            <a:avLst/>
          </a:prstGeom>
          <a:noFill/>
          <a:ln>
            <a:noFill/>
          </a:ln>
        </p:spPr>
      </p:pic>
      <p:sp>
        <p:nvSpPr>
          <p:cNvPr id="202" name="Google Shape;202;p12"/>
          <p:cNvSpPr/>
          <p:nvPr/>
        </p:nvSpPr>
        <p:spPr>
          <a:xfrm>
            <a:off x="5296068" y="320442"/>
            <a:ext cx="6572492" cy="6212748"/>
          </a:xfrm>
          <a:custGeom>
            <a:avLst/>
            <a:gdLst/>
            <a:ahLst/>
            <a:cxnLst/>
            <a:rect l="l" t="t" r="r" b="b"/>
            <a:pathLst>
              <a:path w="6572492" h="6212748" extrusionOk="0">
                <a:moveTo>
                  <a:pt x="0" y="0"/>
                </a:moveTo>
                <a:lnTo>
                  <a:pt x="2248593" y="0"/>
                </a:lnTo>
                <a:lnTo>
                  <a:pt x="2694770" y="0"/>
                </a:lnTo>
                <a:lnTo>
                  <a:pt x="2991094" y="0"/>
                </a:lnTo>
                <a:lnTo>
                  <a:pt x="6572492" y="0"/>
                </a:lnTo>
                <a:lnTo>
                  <a:pt x="6572492" y="2864954"/>
                </a:lnTo>
                <a:lnTo>
                  <a:pt x="3129047" y="6212748"/>
                </a:lnTo>
                <a:lnTo>
                  <a:pt x="2694770" y="6212748"/>
                </a:lnTo>
                <a:lnTo>
                  <a:pt x="2248593" y="6212748"/>
                </a:lnTo>
                <a:lnTo>
                  <a:pt x="0" y="6212748"/>
                </a:lnTo>
                <a:close/>
              </a:path>
            </a:pathLst>
          </a:custGeom>
          <a:solidFill>
            <a:srgbClr val="7F7F7F">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3" name="Google Shape;203;p12"/>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4" name="Google Shape;204;p12"/>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5" name="Google Shape;205;p12"/>
          <p:cNvSpPr txBox="1">
            <a:spLocks noGrp="1"/>
          </p:cNvSpPr>
          <p:nvPr>
            <p:ph type="title"/>
          </p:nvPr>
        </p:nvSpPr>
        <p:spPr>
          <a:xfrm>
            <a:off x="5775961" y="962526"/>
            <a:ext cx="5384800" cy="321068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5600"/>
              <a:buFont typeface="Calibri"/>
              <a:buNone/>
            </a:pPr>
            <a:r>
              <a:rPr lang="cs-CZ" sz="5600">
                <a:solidFill>
                  <a:schemeClr val="dk1"/>
                </a:solidFill>
                <a:latin typeface="Calibri"/>
                <a:ea typeface="Calibri"/>
                <a:cs typeface="Calibri"/>
                <a:sym typeface="Calibri"/>
              </a:rPr>
              <a:t>THE ELECTRICITY CONSUMPTION AT HOME:</a:t>
            </a:r>
            <a:endParaRPr sz="560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3"/>
          <p:cNvSpPr/>
          <p:nvPr/>
        </p:nvSpPr>
        <p:spPr>
          <a:xfrm>
            <a:off x="-1700" y="4115"/>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1" name="Google Shape;211;p13"/>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2" name="Google Shape;212;p13"/>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3" name="Google Shape;213;p13"/>
          <p:cNvSpPr txBox="1">
            <a:spLocks noGrp="1"/>
          </p:cNvSpPr>
          <p:nvPr>
            <p:ph type="title"/>
          </p:nvPr>
        </p:nvSpPr>
        <p:spPr>
          <a:xfrm>
            <a:off x="1285240" y="1050595"/>
            <a:ext cx="8074815" cy="161848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5000"/>
              <a:buFont typeface="Calibri"/>
              <a:buNone/>
            </a:pPr>
            <a:r>
              <a:rPr lang="cs-CZ" sz="5000"/>
              <a:t>THE ELECTRIC CONSUMPTION</a:t>
            </a:r>
            <a:br>
              <a:rPr lang="cs-CZ" sz="5000"/>
            </a:br>
            <a:r>
              <a:rPr lang="cs-CZ" sz="5000"/>
              <a:t>AT HOME:</a:t>
            </a:r>
            <a:endParaRPr/>
          </a:p>
        </p:txBody>
      </p:sp>
      <p:graphicFrame>
        <p:nvGraphicFramePr>
          <p:cNvPr id="215" name="Google Shape;215;p13"/>
          <p:cNvGraphicFramePr/>
          <p:nvPr>
            <p:extLst>
              <p:ext uri="{D42A27DB-BD31-4B8C-83A1-F6EECF244321}">
                <p14:modId xmlns:p14="http://schemas.microsoft.com/office/powerpoint/2010/main" val="3383411219"/>
              </p:ext>
            </p:extLst>
          </p:nvPr>
        </p:nvGraphicFramePr>
        <p:xfrm>
          <a:off x="4459862" y="2016106"/>
          <a:ext cx="5489459" cy="3227121"/>
        </p:xfrm>
        <a:graphic>
          <a:graphicData uri="http://schemas.openxmlformats.org/drawingml/2006/table">
            <a:tbl>
              <a:tblPr firstRow="1" bandRow="1">
                <a:noFill/>
                <a:tableStyleId>{012E86A6-9A1D-4508-9DB2-2E7768B1092C}</a:tableStyleId>
              </a:tblPr>
              <a:tblGrid>
                <a:gridCol w="3398909">
                  <a:extLst>
                    <a:ext uri="{9D8B030D-6E8A-4147-A177-3AD203B41FA5}">
                      <a16:colId xmlns:a16="http://schemas.microsoft.com/office/drawing/2014/main" val="20000"/>
                    </a:ext>
                  </a:extLst>
                </a:gridCol>
                <a:gridCol w="2090550">
                  <a:extLst>
                    <a:ext uri="{9D8B030D-6E8A-4147-A177-3AD203B41FA5}">
                      <a16:colId xmlns:a16="http://schemas.microsoft.com/office/drawing/2014/main" val="20001"/>
                    </a:ext>
                  </a:extLst>
                </a:gridCol>
              </a:tblGrid>
              <a:tr h="900404">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l" rtl="0">
                        <a:spcBef>
                          <a:spcPts val="0"/>
                        </a:spcBef>
                        <a:spcAft>
                          <a:spcPts val="0"/>
                        </a:spcAft>
                        <a:buNone/>
                      </a:pPr>
                      <a:r>
                        <a:rPr lang="cs-CZ" sz="1800"/>
                        <a:t>Consumption</a:t>
                      </a:r>
                      <a:endParaRPr sz="1800"/>
                    </a:p>
                    <a:p>
                      <a:pPr marL="0" marR="0" lvl="0" indent="0" algn="l" rtl="0">
                        <a:spcBef>
                          <a:spcPts val="0"/>
                        </a:spcBef>
                        <a:spcAft>
                          <a:spcPts val="0"/>
                        </a:spcAft>
                        <a:buNone/>
                      </a:pPr>
                      <a:r>
                        <a:rPr lang="cs-CZ" sz="1800"/>
                        <a:t>(kWh)</a:t>
                      </a:r>
                      <a:endParaRPr sz="18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0"/>
                  </a:ext>
                </a:extLst>
              </a:tr>
              <a:tr h="883628">
                <a:tc>
                  <a:txBody>
                    <a:bodyPr/>
                    <a:lstStyle/>
                    <a:p>
                      <a:pPr marL="0" marR="0" lvl="0" indent="0" algn="l" rtl="0">
                        <a:spcBef>
                          <a:spcPts val="0"/>
                        </a:spcBef>
                        <a:spcAft>
                          <a:spcPts val="0"/>
                        </a:spcAft>
                        <a:buNone/>
                      </a:pPr>
                      <a:r>
                        <a:rPr lang="cs-CZ" sz="1800"/>
                        <a:t>Between 1st and 31st December</a:t>
                      </a:r>
                      <a:endParaRPr sz="1800"/>
                    </a:p>
                  </a:txBody>
                  <a:tcPr marL="91450" marR="91450" marT="45725" marB="45725">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cs-CZ" sz="1800" dirty="0"/>
                        <a:t>566 kWh</a:t>
                      </a:r>
                      <a:endParaRPr sz="1800" dirty="0"/>
                    </a:p>
                  </a:txBody>
                  <a:tcPr marL="91450" marR="91450" marT="45725" marB="45725">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1"/>
                  </a:ext>
                </a:extLst>
              </a:tr>
              <a:tr h="603116">
                <a:tc>
                  <a:txBody>
                    <a:bodyPr/>
                    <a:lstStyle/>
                    <a:p>
                      <a:pPr marL="0" marR="0" lvl="0" indent="0" algn="l" rtl="0">
                        <a:spcBef>
                          <a:spcPts val="0"/>
                        </a:spcBef>
                        <a:spcAft>
                          <a:spcPts val="0"/>
                        </a:spcAft>
                        <a:buNone/>
                      </a:pPr>
                      <a:r>
                        <a:rPr lang="cs-CZ" sz="1800"/>
                        <a:t>Average per Day</a:t>
                      </a:r>
                      <a:endParaRPr sz="1800"/>
                    </a:p>
                  </a:txBody>
                  <a:tcPr marL="91450" marR="91450" marT="45725" marB="45725">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cs-CZ" sz="1800" dirty="0"/>
                        <a:t>18,25 kWh</a:t>
                      </a:r>
                      <a:endParaRPr sz="1800" dirty="0"/>
                    </a:p>
                  </a:txBody>
                  <a:tcPr marL="91450" marR="91450" marT="45725" marB="45725">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2"/>
                  </a:ext>
                </a:extLst>
              </a:tr>
              <a:tr h="839973">
                <a:tc>
                  <a:txBody>
                    <a:bodyPr/>
                    <a:lstStyle/>
                    <a:p>
                      <a:pPr marL="0" marR="0" lvl="0" indent="0" algn="l" rtl="0">
                        <a:spcBef>
                          <a:spcPts val="0"/>
                        </a:spcBef>
                        <a:spcAft>
                          <a:spcPts val="0"/>
                        </a:spcAft>
                        <a:buNone/>
                      </a:pPr>
                      <a:r>
                        <a:rPr lang="cs-CZ" sz="1800"/>
                        <a:t>Average per Day per person</a:t>
                      </a:r>
                      <a:endParaRPr sz="1800"/>
                    </a:p>
                  </a:txBody>
                  <a:tcPr marL="91450" marR="91450" marT="45725" marB="45725">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cs-CZ" sz="1800" dirty="0"/>
                        <a:t>4,56 kWh</a:t>
                      </a:r>
                      <a:endParaRPr sz="1800" dirty="0"/>
                    </a:p>
                  </a:txBody>
                  <a:tcPr marL="91450" marR="91450" marT="45725" marB="45725">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 name="TextovéPole 1">
            <a:extLst>
              <a:ext uri="{FF2B5EF4-FFF2-40B4-BE49-F238E27FC236}">
                <a16:creationId xmlns:a16="http://schemas.microsoft.com/office/drawing/2014/main" id="{C47C4622-DCFB-456C-925F-CA74AF6AE9F3}"/>
              </a:ext>
            </a:extLst>
          </p:cNvPr>
          <p:cNvSpPr txBox="1"/>
          <p:nvPr/>
        </p:nvSpPr>
        <p:spPr>
          <a:xfrm>
            <a:off x="892380" y="5576619"/>
            <a:ext cx="5201920" cy="400110"/>
          </a:xfrm>
          <a:prstGeom prst="rect">
            <a:avLst/>
          </a:prstGeom>
          <a:noFill/>
        </p:spPr>
        <p:txBody>
          <a:bodyPr wrap="square" rtlCol="0">
            <a:spAutoFit/>
          </a:bodyPr>
          <a:lstStyle/>
          <a:p>
            <a:r>
              <a:rPr lang="cs-CZ" sz="2000" dirty="0"/>
              <a:t>4 </a:t>
            </a:r>
            <a:r>
              <a:rPr lang="cs-CZ" sz="2000" dirty="0" err="1"/>
              <a:t>people</a:t>
            </a:r>
            <a:r>
              <a:rPr lang="cs-CZ" sz="2000" dirty="0"/>
              <a:t>, 100m2</a:t>
            </a:r>
          </a:p>
        </p:txBody>
      </p:sp>
    </p:spTree>
    <p:extLst>
      <p:ext uri="{BB962C8B-B14F-4D97-AF65-F5344CB8AC3E}">
        <p14:creationId xmlns:p14="http://schemas.microsoft.com/office/powerpoint/2010/main" val="636883375"/>
      </p:ext>
    </p:extLst>
  </p:cSld>
  <p:clrMapOvr>
    <a:masterClrMapping/>
  </p:clrMapOvr>
  <mc:AlternateContent xmlns:mc="http://schemas.openxmlformats.org/markup-compatibility/2006" xmlns:p14="http://schemas.microsoft.com/office/powerpoint/2010/main">
    <mc:Choice Requires="p14">
      <p:transition spd="slow">
        <p14:flythrough dir="out"/>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3"/>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1" name="Google Shape;211;p13"/>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2" name="Google Shape;212;p13"/>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3" name="Google Shape;213;p13"/>
          <p:cNvSpPr txBox="1">
            <a:spLocks noGrp="1"/>
          </p:cNvSpPr>
          <p:nvPr>
            <p:ph type="title"/>
          </p:nvPr>
        </p:nvSpPr>
        <p:spPr>
          <a:xfrm>
            <a:off x="1285240" y="1050595"/>
            <a:ext cx="8074815" cy="161848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5000"/>
              <a:buFont typeface="Calibri"/>
              <a:buNone/>
            </a:pPr>
            <a:r>
              <a:rPr lang="cs-CZ" sz="5000"/>
              <a:t>THE ELECTRIC CONSUMPTION</a:t>
            </a:r>
            <a:br>
              <a:rPr lang="cs-CZ" sz="5000"/>
            </a:br>
            <a:r>
              <a:rPr lang="cs-CZ" sz="5000"/>
              <a:t>AT HOME:</a:t>
            </a:r>
            <a:endParaRPr/>
          </a:p>
        </p:txBody>
      </p:sp>
      <p:graphicFrame>
        <p:nvGraphicFramePr>
          <p:cNvPr id="214" name="Google Shape;214;p13"/>
          <p:cNvGraphicFramePr/>
          <p:nvPr/>
        </p:nvGraphicFramePr>
        <p:xfrm>
          <a:off x="4544568" y="2014707"/>
          <a:ext cx="7002259" cy="27001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5" name="Google Shape;215;p13"/>
          <p:cNvGraphicFramePr/>
          <p:nvPr/>
        </p:nvGraphicFramePr>
        <p:xfrm>
          <a:off x="640067" y="2669084"/>
          <a:ext cx="3904500" cy="2671025"/>
        </p:xfrm>
        <a:graphic>
          <a:graphicData uri="http://schemas.openxmlformats.org/drawingml/2006/table">
            <a:tbl>
              <a:tblPr firstRow="1" bandRow="1">
                <a:noFill/>
                <a:tableStyleId>{012E86A6-9A1D-4508-9DB2-2E7768B1092C}</a:tableStyleId>
              </a:tblPr>
              <a:tblGrid>
                <a:gridCol w="2417550">
                  <a:extLst>
                    <a:ext uri="{9D8B030D-6E8A-4147-A177-3AD203B41FA5}">
                      <a16:colId xmlns:a16="http://schemas.microsoft.com/office/drawing/2014/main" val="20000"/>
                    </a:ext>
                  </a:extLst>
                </a:gridCol>
                <a:gridCol w="1486950">
                  <a:extLst>
                    <a:ext uri="{9D8B030D-6E8A-4147-A177-3AD203B41FA5}">
                      <a16:colId xmlns:a16="http://schemas.microsoft.com/office/drawing/2014/main" val="20001"/>
                    </a:ext>
                  </a:extLst>
                </a:gridCol>
              </a:tblGrid>
              <a:tr h="735300">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l" rtl="0">
                        <a:spcBef>
                          <a:spcPts val="0"/>
                        </a:spcBef>
                        <a:spcAft>
                          <a:spcPts val="0"/>
                        </a:spcAft>
                        <a:buNone/>
                      </a:pPr>
                      <a:r>
                        <a:rPr lang="cs-CZ" sz="1800"/>
                        <a:t>Consumption</a:t>
                      </a:r>
                      <a:endParaRPr sz="1800"/>
                    </a:p>
                    <a:p>
                      <a:pPr marL="0" marR="0" lvl="0" indent="0" algn="l" rtl="0">
                        <a:spcBef>
                          <a:spcPts val="0"/>
                        </a:spcBef>
                        <a:spcAft>
                          <a:spcPts val="0"/>
                        </a:spcAft>
                        <a:buNone/>
                      </a:pPr>
                      <a:r>
                        <a:rPr lang="cs-CZ" sz="1800"/>
                        <a:t>(kWh)</a:t>
                      </a:r>
                      <a:endParaRPr sz="1800"/>
                    </a:p>
                  </a:txBody>
                  <a:tcPr marL="91450" marR="91450" marT="45725" marB="45725">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0"/>
                  </a:ext>
                </a:extLst>
              </a:tr>
              <a:tr h="721600">
                <a:tc>
                  <a:txBody>
                    <a:bodyPr/>
                    <a:lstStyle/>
                    <a:p>
                      <a:pPr marL="0" marR="0" lvl="0" indent="0" algn="l" rtl="0">
                        <a:spcBef>
                          <a:spcPts val="0"/>
                        </a:spcBef>
                        <a:spcAft>
                          <a:spcPts val="0"/>
                        </a:spcAft>
                        <a:buNone/>
                      </a:pPr>
                      <a:r>
                        <a:rPr lang="cs-CZ" sz="1800"/>
                        <a:t>Between 1st and 31st December</a:t>
                      </a:r>
                      <a:endParaRPr sz="1800"/>
                    </a:p>
                  </a:txBody>
                  <a:tcPr marL="91450" marR="91450" marT="45725" marB="45725">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cs-CZ" sz="1800"/>
                        <a:t>360</a:t>
                      </a:r>
                      <a:endParaRPr sz="1800"/>
                    </a:p>
                  </a:txBody>
                  <a:tcPr marL="91450" marR="91450" marT="45725" marB="45725">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1"/>
                  </a:ext>
                </a:extLst>
              </a:tr>
              <a:tr h="492525">
                <a:tc>
                  <a:txBody>
                    <a:bodyPr/>
                    <a:lstStyle/>
                    <a:p>
                      <a:pPr marL="0" marR="0" lvl="0" indent="0" algn="l" rtl="0">
                        <a:spcBef>
                          <a:spcPts val="0"/>
                        </a:spcBef>
                        <a:spcAft>
                          <a:spcPts val="0"/>
                        </a:spcAft>
                        <a:buNone/>
                      </a:pPr>
                      <a:r>
                        <a:rPr lang="cs-CZ" sz="1800"/>
                        <a:t>Average per Day</a:t>
                      </a:r>
                      <a:endParaRPr sz="1800"/>
                    </a:p>
                  </a:txBody>
                  <a:tcPr marL="91450" marR="91450" marT="45725" marB="45725">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cs-CZ" sz="1800"/>
                        <a:t>8,387</a:t>
                      </a:r>
                      <a:endParaRPr sz="1800"/>
                    </a:p>
                  </a:txBody>
                  <a:tcPr marL="91450" marR="91450" marT="45725" marB="45725">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2"/>
                  </a:ext>
                </a:extLst>
              </a:tr>
              <a:tr h="721600">
                <a:tc>
                  <a:txBody>
                    <a:bodyPr/>
                    <a:lstStyle/>
                    <a:p>
                      <a:pPr marL="0" marR="0" lvl="0" indent="0" algn="l" rtl="0">
                        <a:spcBef>
                          <a:spcPts val="0"/>
                        </a:spcBef>
                        <a:spcAft>
                          <a:spcPts val="0"/>
                        </a:spcAft>
                        <a:buNone/>
                      </a:pPr>
                      <a:r>
                        <a:rPr lang="cs-CZ" sz="1800"/>
                        <a:t>Average per Day per person</a:t>
                      </a:r>
                      <a:endParaRPr sz="1800"/>
                    </a:p>
                  </a:txBody>
                  <a:tcPr marL="91450" marR="91450" marT="45725" marB="45725">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cs-CZ" sz="1800"/>
                        <a:t>1,677</a:t>
                      </a:r>
                      <a:endParaRPr sz="1800"/>
                    </a:p>
                  </a:txBody>
                  <a:tcPr marL="91450" marR="91450" marT="45725" marB="45725">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 name="TextovéPole 1">
            <a:extLst>
              <a:ext uri="{FF2B5EF4-FFF2-40B4-BE49-F238E27FC236}">
                <a16:creationId xmlns:a16="http://schemas.microsoft.com/office/drawing/2014/main" id="{C47C4622-DCFB-456C-925F-CA74AF6AE9F3}"/>
              </a:ext>
            </a:extLst>
          </p:cNvPr>
          <p:cNvSpPr txBox="1"/>
          <p:nvPr/>
        </p:nvSpPr>
        <p:spPr>
          <a:xfrm>
            <a:off x="4947920" y="4937760"/>
            <a:ext cx="5201920" cy="400110"/>
          </a:xfrm>
          <a:prstGeom prst="rect">
            <a:avLst/>
          </a:prstGeom>
          <a:noFill/>
        </p:spPr>
        <p:txBody>
          <a:bodyPr wrap="square" rtlCol="0">
            <a:spAutoFit/>
          </a:bodyPr>
          <a:lstStyle/>
          <a:p>
            <a:r>
              <a:rPr lang="cs-CZ" sz="2000" dirty="0"/>
              <a:t>4 </a:t>
            </a:r>
            <a:r>
              <a:rPr lang="cs-CZ" sz="2000" dirty="0" err="1"/>
              <a:t>people</a:t>
            </a:r>
            <a:r>
              <a:rPr lang="cs-CZ" sz="2000" dirty="0"/>
              <a:t>, 270m2</a:t>
            </a:r>
          </a:p>
        </p:txBody>
      </p:sp>
    </p:spTree>
  </p:cSld>
  <p:clrMapOvr>
    <a:masterClrMapping/>
  </p:clrMapOvr>
  <mc:AlternateContent xmlns:mc="http://schemas.openxmlformats.org/markup-compatibility/2006" xmlns:p14="http://schemas.microsoft.com/office/powerpoint/2010/main">
    <mc:Choice Requires="p14">
      <p:transition spd="slow">
        <p14:flythrough dir="out"/>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4"/>
          <p:cNvSpPr/>
          <p:nvPr/>
        </p:nvSpPr>
        <p:spPr>
          <a:xfrm>
            <a:off x="0" y="-3153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1" name="Google Shape;221;p14"/>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2" name="Google Shape;222;p14"/>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3" name="Google Shape;223;p14"/>
          <p:cNvSpPr txBox="1">
            <a:spLocks noGrp="1"/>
          </p:cNvSpPr>
          <p:nvPr>
            <p:ph type="ctrTitle"/>
          </p:nvPr>
        </p:nvSpPr>
        <p:spPr>
          <a:xfrm>
            <a:off x="1285241" y="1008993"/>
            <a:ext cx="9231410" cy="354204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11500"/>
              <a:buFont typeface="Calibri"/>
              <a:buNone/>
            </a:pPr>
            <a:r>
              <a:rPr lang="cs-CZ" sz="11500" dirty="0"/>
              <a:t>TIPS HOW TO REDUCE:</a:t>
            </a:r>
            <a:endParaRPr dirty="0"/>
          </a:p>
        </p:txBody>
      </p:sp>
      <p:pic>
        <p:nvPicPr>
          <p:cNvPr id="2" name="Obrázek 1">
            <a:extLst>
              <a:ext uri="{FF2B5EF4-FFF2-40B4-BE49-F238E27FC236}">
                <a16:creationId xmlns:a16="http://schemas.microsoft.com/office/drawing/2014/main" id="{5CC90765-6EC5-4492-A430-D2DF283AF9CC}"/>
              </a:ext>
            </a:extLst>
          </p:cNvPr>
          <p:cNvPicPr>
            <a:picLocks noChangeAspect="1"/>
          </p:cNvPicPr>
          <p:nvPr/>
        </p:nvPicPr>
        <p:blipFill>
          <a:blip r:embed="rId3"/>
          <a:stretch>
            <a:fillRect/>
          </a:stretch>
        </p:blipFill>
        <p:spPr>
          <a:xfrm>
            <a:off x="2422833" y="4404037"/>
            <a:ext cx="3280240" cy="1716659"/>
          </a:xfrm>
          <a:prstGeom prst="rect">
            <a:avLst/>
          </a:prstGeom>
        </p:spPr>
      </p:pic>
      <p:sp>
        <p:nvSpPr>
          <p:cNvPr id="224" name="Google Shape;224;p14"/>
          <p:cNvSpPr txBox="1">
            <a:spLocks noGrp="1"/>
          </p:cNvSpPr>
          <p:nvPr>
            <p:ph type="subTitle" idx="1"/>
          </p:nvPr>
        </p:nvSpPr>
        <p:spPr>
          <a:xfrm>
            <a:off x="1285241" y="4582814"/>
            <a:ext cx="7132335" cy="131265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dirty="0"/>
          </a:p>
        </p:txBody>
      </p:sp>
      <p:pic>
        <p:nvPicPr>
          <p:cNvPr id="7" name="Obrázek 6">
            <a:extLst>
              <a:ext uri="{FF2B5EF4-FFF2-40B4-BE49-F238E27FC236}">
                <a16:creationId xmlns:a16="http://schemas.microsoft.com/office/drawing/2014/main" id="{626532A0-AA29-4FD5-B243-74A2E49BEB5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488928" y="2719286"/>
            <a:ext cx="3275182" cy="2619970"/>
          </a:xfrm>
          <a:prstGeom prst="rect">
            <a:avLst/>
          </a:prstGeom>
          <a:noFill/>
          <a:ln>
            <a:noFill/>
          </a:ln>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0" name="Google Shape;230;p15"/>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1" name="Google Shape;231;p15"/>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2" name="Google Shape;232;p15"/>
          <p:cNvSpPr txBox="1">
            <a:spLocks noGrp="1"/>
          </p:cNvSpPr>
          <p:nvPr>
            <p:ph type="title"/>
          </p:nvPr>
        </p:nvSpPr>
        <p:spPr>
          <a:xfrm>
            <a:off x="1285240" y="1050595"/>
            <a:ext cx="8074815" cy="161848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6100"/>
              <a:buFont typeface="Calibri"/>
              <a:buNone/>
            </a:pPr>
            <a:r>
              <a:rPr lang="cs-CZ" sz="6100"/>
              <a:t>1.TURN OFF THE LIGHTS</a:t>
            </a:r>
            <a:endParaRPr/>
          </a:p>
        </p:txBody>
      </p:sp>
      <p:sp>
        <p:nvSpPr>
          <p:cNvPr id="233" name="Google Shape;233;p15"/>
          <p:cNvSpPr txBox="1">
            <a:spLocks noGrp="1"/>
          </p:cNvSpPr>
          <p:nvPr>
            <p:ph type="body" idx="1"/>
          </p:nvPr>
        </p:nvSpPr>
        <p:spPr>
          <a:xfrm>
            <a:off x="1285240" y="2969470"/>
            <a:ext cx="8074815" cy="1859706"/>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cs-CZ"/>
              <a:t>Turn the lights off when you´re leaving the room or when you´re not using them anymore!!!</a:t>
            </a:r>
            <a:endParaRPr/>
          </a:p>
        </p:txBody>
      </p:sp>
    </p:spTree>
  </p:cSld>
  <p:clrMapOvr>
    <a:masterClrMapping/>
  </p:clrMapOvr>
  <mc:AlternateContent xmlns:mc="http://schemas.openxmlformats.org/markup-compatibility/2006" xmlns:p14="http://schemas.microsoft.com/office/powerpoint/2010/main">
    <mc:Choice Requires="p14">
      <p:transition spd="slow">
        <p14:flythrough dir="out"/>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6"/>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9" name="Google Shape;239;p16"/>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0" name="Google Shape;240;p16"/>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1" name="Google Shape;241;p16"/>
          <p:cNvSpPr txBox="1">
            <a:spLocks noGrp="1"/>
          </p:cNvSpPr>
          <p:nvPr>
            <p:ph type="title"/>
          </p:nvPr>
        </p:nvSpPr>
        <p:spPr>
          <a:xfrm>
            <a:off x="1285240" y="1050595"/>
            <a:ext cx="8074815" cy="1618489"/>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5000"/>
              <a:buFont typeface="Calibri"/>
              <a:buNone/>
            </a:pPr>
            <a:r>
              <a:rPr lang="cs-CZ" sz="5000"/>
              <a:t>2.SPEND LESS TIME </a:t>
            </a:r>
            <a:br>
              <a:rPr lang="cs-CZ" sz="5000"/>
            </a:br>
            <a:r>
              <a:rPr lang="cs-CZ" sz="5000"/>
              <a:t>   IN THE SHOWER</a:t>
            </a:r>
            <a:endParaRPr/>
          </a:p>
        </p:txBody>
      </p:sp>
      <p:sp>
        <p:nvSpPr>
          <p:cNvPr id="242" name="Google Shape;242;p16"/>
          <p:cNvSpPr txBox="1">
            <a:spLocks noGrp="1"/>
          </p:cNvSpPr>
          <p:nvPr>
            <p:ph type="body" idx="1"/>
          </p:nvPr>
        </p:nvSpPr>
        <p:spPr>
          <a:xfrm>
            <a:off x="1285240" y="2969469"/>
            <a:ext cx="8074815" cy="2800395"/>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cs-CZ"/>
              <a:t>Try to spend as little time as possible in the shower</a:t>
            </a:r>
            <a:endParaRPr/>
          </a:p>
          <a:p>
            <a:pPr marL="228600" lvl="0" indent="-228600" algn="l" rtl="0">
              <a:lnSpc>
                <a:spcPct val="90000"/>
              </a:lnSpc>
              <a:spcBef>
                <a:spcPts val="1000"/>
              </a:spcBef>
              <a:spcAft>
                <a:spcPts val="0"/>
              </a:spcAft>
              <a:buClr>
                <a:schemeClr val="dk1"/>
              </a:buClr>
              <a:buSzPts val="2800"/>
              <a:buChar char="•"/>
            </a:pPr>
            <a:r>
              <a:rPr lang="cs-CZ"/>
              <a:t>Swap baths for quick showers to save water</a:t>
            </a:r>
            <a:endParaRPr/>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17"/>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8" name="Google Shape;248;p17"/>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9" name="Google Shape;249;p17"/>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50" name="Google Shape;250;p17"/>
          <p:cNvSpPr txBox="1">
            <a:spLocks noGrp="1"/>
          </p:cNvSpPr>
          <p:nvPr>
            <p:ph type="title"/>
          </p:nvPr>
        </p:nvSpPr>
        <p:spPr>
          <a:xfrm>
            <a:off x="1285240" y="1050595"/>
            <a:ext cx="8074815" cy="1618489"/>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5000"/>
              <a:buFont typeface="Calibri"/>
              <a:buNone/>
            </a:pPr>
            <a:r>
              <a:rPr lang="cs-CZ" sz="5000"/>
              <a:t>3.DISHWASHERS AND WASHING MACHINES</a:t>
            </a:r>
            <a:endParaRPr/>
          </a:p>
        </p:txBody>
      </p:sp>
      <p:sp>
        <p:nvSpPr>
          <p:cNvPr id="251" name="Google Shape;251;p17"/>
          <p:cNvSpPr txBox="1">
            <a:spLocks noGrp="1"/>
          </p:cNvSpPr>
          <p:nvPr>
            <p:ph type="body" idx="1"/>
          </p:nvPr>
        </p:nvSpPr>
        <p:spPr>
          <a:xfrm>
            <a:off x="1285240" y="2969469"/>
            <a:ext cx="8074815" cy="2800395"/>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400"/>
              <a:buChar char="•"/>
            </a:pPr>
            <a:r>
              <a:rPr lang="cs-CZ" sz="2400"/>
              <a:t>Only run your dishwashers and washing machines when they are full </a:t>
            </a:r>
            <a:endParaRPr/>
          </a:p>
          <a:p>
            <a:pPr marL="228600" lvl="0" indent="-228600" algn="l" rtl="0">
              <a:lnSpc>
                <a:spcPct val="90000"/>
              </a:lnSpc>
              <a:spcBef>
                <a:spcPts val="1000"/>
              </a:spcBef>
              <a:spcAft>
                <a:spcPts val="0"/>
              </a:spcAft>
              <a:buClr>
                <a:schemeClr val="dk1"/>
              </a:buClr>
              <a:buSzPts val="2400"/>
              <a:buChar char="•"/>
            </a:pPr>
            <a:r>
              <a:rPr lang="cs-CZ" sz="2400"/>
              <a:t>Try avoiding using clean dishes unnecessarily</a:t>
            </a:r>
            <a:endParaRPr/>
          </a:p>
          <a:p>
            <a:pPr marL="228600" lvl="0" indent="-228600" algn="l" rtl="0">
              <a:lnSpc>
                <a:spcPct val="90000"/>
              </a:lnSpc>
              <a:spcBef>
                <a:spcPts val="1000"/>
              </a:spcBef>
              <a:spcAft>
                <a:spcPts val="0"/>
              </a:spcAft>
              <a:buClr>
                <a:schemeClr val="dk1"/>
              </a:buClr>
              <a:buSzPts val="2400"/>
              <a:buChar char="•"/>
            </a:pPr>
            <a:r>
              <a:rPr lang="cs-CZ" sz="2400"/>
              <a:t>Before you put your clothes into the washing machine, think if you can rewear them again, don´t throw them away after the first time of wearing them, if they are not dirty</a:t>
            </a:r>
            <a:endParaRPr/>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798A14B-96D6-4734-9540-077AA3C5D10E}"/>
              </a:ext>
            </a:extLst>
          </p:cNvPr>
          <p:cNvSpPr>
            <a:spLocks noGrp="1"/>
          </p:cNvSpPr>
          <p:nvPr>
            <p:ph type="title"/>
          </p:nvPr>
        </p:nvSpPr>
        <p:spPr/>
        <p:txBody>
          <a:bodyPr/>
          <a:lstStyle/>
          <a:p>
            <a:r>
              <a:rPr lang="cs-CZ" dirty="0"/>
              <a:t>OUR ECOLOGICAL FOOTPRINT</a:t>
            </a:r>
          </a:p>
        </p:txBody>
      </p:sp>
      <p:sp>
        <p:nvSpPr>
          <p:cNvPr id="3" name="Zástupný symbol pro text 2">
            <a:extLst>
              <a:ext uri="{FF2B5EF4-FFF2-40B4-BE49-F238E27FC236}">
                <a16:creationId xmlns:a16="http://schemas.microsoft.com/office/drawing/2014/main" id="{7FE1F902-D8DB-4665-8009-6412D202F374}"/>
              </a:ext>
            </a:extLst>
          </p:cNvPr>
          <p:cNvSpPr>
            <a:spLocks noGrp="1"/>
          </p:cNvSpPr>
          <p:nvPr>
            <p:ph type="body" idx="1"/>
          </p:nvPr>
        </p:nvSpPr>
        <p:spPr/>
        <p:txBody>
          <a:bodyPr/>
          <a:lstStyle/>
          <a:p>
            <a:endParaRPr lang="cs-CZ"/>
          </a:p>
        </p:txBody>
      </p:sp>
      <p:pic>
        <p:nvPicPr>
          <p:cNvPr id="5" name="Obrázek 4">
            <a:extLst>
              <a:ext uri="{FF2B5EF4-FFF2-40B4-BE49-F238E27FC236}">
                <a16:creationId xmlns:a16="http://schemas.microsoft.com/office/drawing/2014/main" id="{1096F7C5-6D78-4B25-93FB-ED2679A02E06}"/>
              </a:ext>
            </a:extLst>
          </p:cNvPr>
          <p:cNvPicPr>
            <a:picLocks noChangeAspect="1"/>
          </p:cNvPicPr>
          <p:nvPr/>
        </p:nvPicPr>
        <p:blipFill>
          <a:blip r:embed="rId2"/>
          <a:stretch>
            <a:fillRect/>
          </a:stretch>
        </p:blipFill>
        <p:spPr>
          <a:xfrm>
            <a:off x="8055325" y="2921272"/>
            <a:ext cx="3292125" cy="3200677"/>
          </a:xfrm>
          <a:prstGeom prst="rect">
            <a:avLst/>
          </a:prstGeom>
        </p:spPr>
      </p:pic>
      <p:pic>
        <p:nvPicPr>
          <p:cNvPr id="6" name="Obrázek 5">
            <a:extLst>
              <a:ext uri="{FF2B5EF4-FFF2-40B4-BE49-F238E27FC236}">
                <a16:creationId xmlns:a16="http://schemas.microsoft.com/office/drawing/2014/main" id="{8440A242-D9AD-46FE-9E51-CA2477CDA1E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490154" y="373315"/>
            <a:ext cx="3857296" cy="3055685"/>
          </a:xfrm>
          <a:prstGeom prst="rect">
            <a:avLst/>
          </a:prstGeom>
          <a:noFill/>
          <a:ln>
            <a:noFill/>
          </a:ln>
          <a:effectLst>
            <a:softEdge rad="127000"/>
          </a:effectLst>
        </p:spPr>
      </p:pic>
    </p:spTree>
    <p:extLst>
      <p:ext uri="{BB962C8B-B14F-4D97-AF65-F5344CB8AC3E}">
        <p14:creationId xmlns:p14="http://schemas.microsoft.com/office/powerpoint/2010/main" val="47575233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2"/>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2"/>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6" name="Google Shape;96;p2"/>
          <p:cNvSpPr txBox="1">
            <a:spLocks noGrp="1"/>
          </p:cNvSpPr>
          <p:nvPr>
            <p:ph type="ctrTitle"/>
          </p:nvPr>
        </p:nvSpPr>
        <p:spPr>
          <a:xfrm>
            <a:off x="1285241" y="1008993"/>
            <a:ext cx="9231410" cy="354204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8100"/>
              <a:buFont typeface="Calibri"/>
              <a:buNone/>
            </a:pPr>
            <a:r>
              <a:rPr lang="cs-CZ" sz="8100" dirty="0"/>
              <a:t>ELECTRICITY CONSUMPTION IN OUR SCHOOL:</a:t>
            </a:r>
            <a:endParaRPr dirty="0"/>
          </a:p>
        </p:txBody>
      </p:sp>
      <p:sp>
        <p:nvSpPr>
          <p:cNvPr id="97" name="Google Shape;97;p2"/>
          <p:cNvSpPr txBox="1">
            <a:spLocks noGrp="1"/>
          </p:cNvSpPr>
          <p:nvPr>
            <p:ph type="subTitle" idx="1"/>
          </p:nvPr>
        </p:nvSpPr>
        <p:spPr>
          <a:xfrm>
            <a:off x="1285241" y="4582814"/>
            <a:ext cx="7132335" cy="131265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a:p>
        </p:txBody>
      </p:sp>
      <p:pic>
        <p:nvPicPr>
          <p:cNvPr id="7" name="Obrázek 6">
            <a:extLst>
              <a:ext uri="{FF2B5EF4-FFF2-40B4-BE49-F238E27FC236}">
                <a16:creationId xmlns:a16="http://schemas.microsoft.com/office/drawing/2014/main" id="{94100B9D-4486-49E6-B468-BBAE8692E68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917756" y="3807617"/>
            <a:ext cx="2537309" cy="2256899"/>
          </a:xfrm>
          <a:prstGeom prst="rect">
            <a:avLst/>
          </a:prstGeom>
          <a:noFill/>
          <a:ln>
            <a:noFill/>
          </a:ln>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flythrough dir="out"/>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C931D2B-64C3-41AB-A5BA-5C1E4A40983D}"/>
              </a:ext>
            </a:extLst>
          </p:cNvPr>
          <p:cNvSpPr>
            <a:spLocks noGrp="1"/>
          </p:cNvSpPr>
          <p:nvPr>
            <p:ph type="title"/>
          </p:nvPr>
        </p:nvSpPr>
        <p:spPr/>
        <p:txBody>
          <a:bodyPr/>
          <a:lstStyle/>
          <a:p>
            <a:r>
              <a:rPr lang="cs-CZ" dirty="0"/>
              <a:t>ECOLOGICAL FOOTPRINT</a:t>
            </a:r>
          </a:p>
        </p:txBody>
      </p:sp>
      <p:sp>
        <p:nvSpPr>
          <p:cNvPr id="3" name="Zástupný symbol pro text 2">
            <a:extLst>
              <a:ext uri="{FF2B5EF4-FFF2-40B4-BE49-F238E27FC236}">
                <a16:creationId xmlns:a16="http://schemas.microsoft.com/office/drawing/2014/main" id="{8FE2E1AE-B573-4AB6-9555-5513CA907503}"/>
              </a:ext>
            </a:extLst>
          </p:cNvPr>
          <p:cNvSpPr>
            <a:spLocks noGrp="1"/>
          </p:cNvSpPr>
          <p:nvPr>
            <p:ph type="body" idx="1"/>
          </p:nvPr>
        </p:nvSpPr>
        <p:spPr/>
        <p:txBody>
          <a:bodyPr/>
          <a:lstStyle/>
          <a:p>
            <a:endParaRPr lang="cs-CZ" dirty="0"/>
          </a:p>
        </p:txBody>
      </p:sp>
      <p:graphicFrame>
        <p:nvGraphicFramePr>
          <p:cNvPr id="7" name="Tabulka 6">
            <a:extLst>
              <a:ext uri="{FF2B5EF4-FFF2-40B4-BE49-F238E27FC236}">
                <a16:creationId xmlns:a16="http://schemas.microsoft.com/office/drawing/2014/main" id="{994E36DF-5C65-4230-A855-C674F673832E}"/>
              </a:ext>
            </a:extLst>
          </p:cNvPr>
          <p:cNvGraphicFramePr>
            <a:graphicFrameLocks noGrp="1"/>
          </p:cNvGraphicFramePr>
          <p:nvPr>
            <p:extLst>
              <p:ext uri="{D42A27DB-BD31-4B8C-83A1-F6EECF244321}">
                <p14:modId xmlns:p14="http://schemas.microsoft.com/office/powerpoint/2010/main" val="1050856919"/>
              </p:ext>
            </p:extLst>
          </p:nvPr>
        </p:nvGraphicFramePr>
        <p:xfrm>
          <a:off x="838200" y="1825624"/>
          <a:ext cx="10515600" cy="4351340"/>
        </p:xfrm>
        <a:graphic>
          <a:graphicData uri="http://schemas.openxmlformats.org/drawingml/2006/table">
            <a:tbl>
              <a:tblPr firstRow="1" bandRow="1">
                <a:tableStyleId>{D41C2162-5CDB-4BB0-B758-FAC60A79BA0F}</a:tableStyleId>
              </a:tblPr>
              <a:tblGrid>
                <a:gridCol w="1752600">
                  <a:extLst>
                    <a:ext uri="{9D8B030D-6E8A-4147-A177-3AD203B41FA5}">
                      <a16:colId xmlns:a16="http://schemas.microsoft.com/office/drawing/2014/main" val="2485229507"/>
                    </a:ext>
                  </a:extLst>
                </a:gridCol>
                <a:gridCol w="1752600">
                  <a:extLst>
                    <a:ext uri="{9D8B030D-6E8A-4147-A177-3AD203B41FA5}">
                      <a16:colId xmlns:a16="http://schemas.microsoft.com/office/drawing/2014/main" val="461056811"/>
                    </a:ext>
                  </a:extLst>
                </a:gridCol>
                <a:gridCol w="1752600">
                  <a:extLst>
                    <a:ext uri="{9D8B030D-6E8A-4147-A177-3AD203B41FA5}">
                      <a16:colId xmlns:a16="http://schemas.microsoft.com/office/drawing/2014/main" val="1935507551"/>
                    </a:ext>
                  </a:extLst>
                </a:gridCol>
                <a:gridCol w="1752600">
                  <a:extLst>
                    <a:ext uri="{9D8B030D-6E8A-4147-A177-3AD203B41FA5}">
                      <a16:colId xmlns:a16="http://schemas.microsoft.com/office/drawing/2014/main" val="2596006020"/>
                    </a:ext>
                  </a:extLst>
                </a:gridCol>
                <a:gridCol w="1752600">
                  <a:extLst>
                    <a:ext uri="{9D8B030D-6E8A-4147-A177-3AD203B41FA5}">
                      <a16:colId xmlns:a16="http://schemas.microsoft.com/office/drawing/2014/main" val="2556778166"/>
                    </a:ext>
                  </a:extLst>
                </a:gridCol>
                <a:gridCol w="1752600">
                  <a:extLst>
                    <a:ext uri="{9D8B030D-6E8A-4147-A177-3AD203B41FA5}">
                      <a16:colId xmlns:a16="http://schemas.microsoft.com/office/drawing/2014/main" val="1118755831"/>
                    </a:ext>
                  </a:extLst>
                </a:gridCol>
              </a:tblGrid>
              <a:tr h="453783">
                <a:tc>
                  <a:txBody>
                    <a:bodyPr/>
                    <a:lstStyle/>
                    <a:p>
                      <a:r>
                        <a:rPr lang="cs-CZ" dirty="0"/>
                        <a:t>QUESTIONS</a:t>
                      </a:r>
                    </a:p>
                  </a:txBody>
                  <a:tcPr/>
                </a:tc>
                <a:tc>
                  <a:txBody>
                    <a:bodyPr/>
                    <a:lstStyle/>
                    <a:p>
                      <a:r>
                        <a:rPr lang="cs-CZ" dirty="0"/>
                        <a:t>ADELA</a:t>
                      </a:r>
                    </a:p>
                  </a:txBody>
                  <a:tcPr/>
                </a:tc>
                <a:tc>
                  <a:txBody>
                    <a:bodyPr/>
                    <a:lstStyle/>
                    <a:p>
                      <a:r>
                        <a:rPr lang="cs-CZ" dirty="0"/>
                        <a:t>FILIP</a:t>
                      </a:r>
                    </a:p>
                  </a:txBody>
                  <a:tcPr/>
                </a:tc>
                <a:tc>
                  <a:txBody>
                    <a:bodyPr/>
                    <a:lstStyle/>
                    <a:p>
                      <a:r>
                        <a:rPr lang="cs-CZ" dirty="0"/>
                        <a:t>ANNA</a:t>
                      </a:r>
                    </a:p>
                  </a:txBody>
                  <a:tcPr/>
                </a:tc>
                <a:tc>
                  <a:txBody>
                    <a:bodyPr/>
                    <a:lstStyle/>
                    <a:p>
                      <a:r>
                        <a:rPr lang="cs-CZ" dirty="0"/>
                        <a:t>JOHANA</a:t>
                      </a:r>
                    </a:p>
                  </a:txBody>
                  <a:tcPr/>
                </a:tc>
                <a:tc>
                  <a:txBody>
                    <a:bodyPr/>
                    <a:lstStyle/>
                    <a:p>
                      <a:r>
                        <a:rPr lang="cs-CZ" dirty="0"/>
                        <a:t>JARDA</a:t>
                      </a:r>
                    </a:p>
                  </a:txBody>
                  <a:tcPr/>
                </a:tc>
                <a:extLst>
                  <a:ext uri="{0D108BD9-81ED-4DB2-BD59-A6C34878D82A}">
                    <a16:rowId xmlns:a16="http://schemas.microsoft.com/office/drawing/2014/main" val="3613003591"/>
                  </a:ext>
                </a:extLst>
              </a:tr>
              <a:tr h="453783">
                <a:tc>
                  <a:txBody>
                    <a:bodyPr/>
                    <a:lstStyle/>
                    <a:p>
                      <a:r>
                        <a:rPr lang="cs-CZ" dirty="0"/>
                        <a:t>PLANETS</a:t>
                      </a:r>
                    </a:p>
                  </a:txBody>
                  <a:tcPr/>
                </a:tc>
                <a:tc>
                  <a:txBody>
                    <a:bodyPr/>
                    <a:lstStyle/>
                    <a:p>
                      <a:r>
                        <a:rPr lang="cs-CZ" dirty="0"/>
                        <a:t>5.8</a:t>
                      </a:r>
                    </a:p>
                  </a:txBody>
                  <a:tcPr/>
                </a:tc>
                <a:tc>
                  <a:txBody>
                    <a:bodyPr/>
                    <a:lstStyle/>
                    <a:p>
                      <a:r>
                        <a:rPr lang="cs-CZ" dirty="0"/>
                        <a:t>6.2</a:t>
                      </a:r>
                    </a:p>
                  </a:txBody>
                  <a:tcPr/>
                </a:tc>
                <a:tc>
                  <a:txBody>
                    <a:bodyPr/>
                    <a:lstStyle/>
                    <a:p>
                      <a:r>
                        <a:rPr lang="cs-CZ" dirty="0"/>
                        <a:t>3.6</a:t>
                      </a:r>
                    </a:p>
                  </a:txBody>
                  <a:tcPr/>
                </a:tc>
                <a:tc>
                  <a:txBody>
                    <a:bodyPr/>
                    <a:lstStyle/>
                    <a:p>
                      <a:r>
                        <a:rPr lang="cs-CZ" dirty="0"/>
                        <a:t>5.5</a:t>
                      </a:r>
                    </a:p>
                  </a:txBody>
                  <a:tcPr/>
                </a:tc>
                <a:tc>
                  <a:txBody>
                    <a:bodyPr/>
                    <a:lstStyle/>
                    <a:p>
                      <a:r>
                        <a:rPr lang="cs-CZ" dirty="0"/>
                        <a:t>3.2</a:t>
                      </a:r>
                    </a:p>
                  </a:txBody>
                  <a:tcPr/>
                </a:tc>
                <a:extLst>
                  <a:ext uri="{0D108BD9-81ED-4DB2-BD59-A6C34878D82A}">
                    <a16:rowId xmlns:a16="http://schemas.microsoft.com/office/drawing/2014/main" val="3912560849"/>
                  </a:ext>
                </a:extLst>
              </a:tr>
              <a:tr h="634052">
                <a:tc>
                  <a:txBody>
                    <a:bodyPr/>
                    <a:lstStyle/>
                    <a:p>
                      <a:r>
                        <a:rPr lang="cs-CZ" dirty="0"/>
                        <a:t>OVERSHOOT DAY</a:t>
                      </a:r>
                    </a:p>
                  </a:txBody>
                  <a:tcPr/>
                </a:tc>
                <a:tc>
                  <a:txBody>
                    <a:bodyPr/>
                    <a:lstStyle/>
                    <a:p>
                      <a:r>
                        <a:rPr lang="cs-CZ" dirty="0"/>
                        <a:t>4th </a:t>
                      </a:r>
                      <a:r>
                        <a:rPr lang="cs-CZ" dirty="0" err="1"/>
                        <a:t>of</a:t>
                      </a:r>
                      <a:r>
                        <a:rPr lang="cs-CZ" dirty="0"/>
                        <a:t> </a:t>
                      </a:r>
                      <a:r>
                        <a:rPr lang="cs-CZ" dirty="0" err="1"/>
                        <a:t>March</a:t>
                      </a:r>
                      <a:endParaRPr lang="cs-CZ" dirty="0"/>
                    </a:p>
                  </a:txBody>
                  <a:tcPr/>
                </a:tc>
                <a:tc>
                  <a:txBody>
                    <a:bodyPr/>
                    <a:lstStyle/>
                    <a:p>
                      <a:r>
                        <a:rPr lang="cs-CZ" dirty="0"/>
                        <a:t>28th </a:t>
                      </a:r>
                      <a:r>
                        <a:rPr lang="cs-CZ" dirty="0" err="1"/>
                        <a:t>of</a:t>
                      </a:r>
                      <a:r>
                        <a:rPr lang="cs-CZ" dirty="0"/>
                        <a:t> </a:t>
                      </a:r>
                      <a:r>
                        <a:rPr lang="cs-CZ" dirty="0" err="1"/>
                        <a:t>January</a:t>
                      </a:r>
                      <a:endParaRPr lang="cs-CZ" dirty="0"/>
                    </a:p>
                  </a:txBody>
                  <a:tcPr/>
                </a:tc>
                <a:tc>
                  <a:txBody>
                    <a:bodyPr/>
                    <a:lstStyle/>
                    <a:p>
                      <a:r>
                        <a:rPr lang="cs-CZ" dirty="0"/>
                        <a:t>11th </a:t>
                      </a:r>
                      <a:r>
                        <a:rPr lang="cs-CZ" dirty="0" err="1"/>
                        <a:t>of</a:t>
                      </a:r>
                      <a:r>
                        <a:rPr lang="cs-CZ" dirty="0"/>
                        <a:t> </a:t>
                      </a:r>
                      <a:r>
                        <a:rPr lang="cs-CZ" dirty="0" err="1"/>
                        <a:t>april</a:t>
                      </a:r>
                      <a:endParaRPr lang="cs-CZ" dirty="0"/>
                    </a:p>
                  </a:txBody>
                  <a:tcPr/>
                </a:tc>
                <a:tc>
                  <a:txBody>
                    <a:bodyPr/>
                    <a:lstStyle/>
                    <a:p>
                      <a:r>
                        <a:rPr lang="cs-CZ" dirty="0"/>
                        <a:t>8th </a:t>
                      </a:r>
                      <a:r>
                        <a:rPr lang="cs-CZ" dirty="0" err="1"/>
                        <a:t>of</a:t>
                      </a:r>
                      <a:r>
                        <a:rPr lang="cs-CZ" dirty="0"/>
                        <a:t> </a:t>
                      </a:r>
                      <a:r>
                        <a:rPr lang="cs-CZ" dirty="0" err="1"/>
                        <a:t>March</a:t>
                      </a:r>
                      <a:endParaRPr lang="cs-CZ" dirty="0"/>
                    </a:p>
                  </a:txBody>
                  <a:tcPr/>
                </a:tc>
                <a:tc>
                  <a:txBody>
                    <a:bodyPr/>
                    <a:lstStyle/>
                    <a:p>
                      <a:r>
                        <a:rPr lang="cs-CZ" dirty="0"/>
                        <a:t>24th </a:t>
                      </a:r>
                      <a:r>
                        <a:rPr lang="cs-CZ" dirty="0" err="1"/>
                        <a:t>of</a:t>
                      </a:r>
                      <a:r>
                        <a:rPr lang="cs-CZ" dirty="0"/>
                        <a:t> </a:t>
                      </a:r>
                      <a:r>
                        <a:rPr lang="cs-CZ" dirty="0" err="1"/>
                        <a:t>april</a:t>
                      </a:r>
                      <a:endParaRPr lang="cs-CZ" dirty="0"/>
                    </a:p>
                  </a:txBody>
                  <a:tcPr/>
                </a:tc>
                <a:extLst>
                  <a:ext uri="{0D108BD9-81ED-4DB2-BD59-A6C34878D82A}">
                    <a16:rowId xmlns:a16="http://schemas.microsoft.com/office/drawing/2014/main" val="2729104410"/>
                  </a:ext>
                </a:extLst>
              </a:tr>
              <a:tr h="453783">
                <a:tc>
                  <a:txBody>
                    <a:bodyPr/>
                    <a:lstStyle/>
                    <a:p>
                      <a:r>
                        <a:rPr lang="cs-CZ" dirty="0"/>
                        <a:t>LAND TYPE</a:t>
                      </a:r>
                    </a:p>
                  </a:txBody>
                  <a:tcPr/>
                </a:tc>
                <a:tc>
                  <a:txBody>
                    <a:bodyPr/>
                    <a:lstStyle/>
                    <a:p>
                      <a:r>
                        <a:rPr lang="cs-CZ" dirty="0"/>
                        <a:t>CARBON</a:t>
                      </a:r>
                    </a:p>
                  </a:txBody>
                  <a:tcPr/>
                </a:tc>
                <a:tc>
                  <a:txBody>
                    <a:bodyPr/>
                    <a:lstStyle/>
                    <a:p>
                      <a:r>
                        <a:rPr lang="cs-CZ" dirty="0"/>
                        <a:t>CARBON</a:t>
                      </a:r>
                    </a:p>
                  </a:txBody>
                  <a:tcPr/>
                </a:tc>
                <a:tc>
                  <a:txBody>
                    <a:bodyPr/>
                    <a:lstStyle/>
                    <a:p>
                      <a:r>
                        <a:rPr lang="cs-CZ" dirty="0"/>
                        <a:t>CARBON</a:t>
                      </a:r>
                    </a:p>
                  </a:txBody>
                  <a:tcPr/>
                </a:tc>
                <a:tc>
                  <a:txBody>
                    <a:bodyPr/>
                    <a:lstStyle/>
                    <a:p>
                      <a:r>
                        <a:rPr lang="cs-CZ" dirty="0"/>
                        <a:t>CARBON</a:t>
                      </a:r>
                    </a:p>
                  </a:txBody>
                  <a:tcPr/>
                </a:tc>
                <a:tc>
                  <a:txBody>
                    <a:bodyPr/>
                    <a:lstStyle/>
                    <a:p>
                      <a:r>
                        <a:rPr lang="cs-CZ" dirty="0"/>
                        <a:t>CARBON</a:t>
                      </a:r>
                    </a:p>
                  </a:txBody>
                  <a:tcPr/>
                </a:tc>
                <a:extLst>
                  <a:ext uri="{0D108BD9-81ED-4DB2-BD59-A6C34878D82A}">
                    <a16:rowId xmlns:a16="http://schemas.microsoft.com/office/drawing/2014/main" val="674349289"/>
                  </a:ext>
                </a:extLst>
              </a:tr>
              <a:tr h="634052">
                <a:tc>
                  <a:txBody>
                    <a:bodyPr/>
                    <a:lstStyle/>
                    <a:p>
                      <a:r>
                        <a:rPr lang="cs-CZ" dirty="0"/>
                        <a:t>CONSUMPTION CATEGORY</a:t>
                      </a:r>
                    </a:p>
                  </a:txBody>
                  <a:tcPr/>
                </a:tc>
                <a:tc>
                  <a:txBody>
                    <a:bodyPr/>
                    <a:lstStyle/>
                    <a:p>
                      <a:r>
                        <a:rPr lang="cs-CZ" dirty="0"/>
                        <a:t>FOOD</a:t>
                      </a:r>
                    </a:p>
                  </a:txBody>
                  <a:tcPr/>
                </a:tc>
                <a:tc>
                  <a:txBody>
                    <a:bodyPr/>
                    <a:lstStyle/>
                    <a:p>
                      <a:r>
                        <a:rPr lang="cs-CZ" dirty="0"/>
                        <a:t>SHELTER</a:t>
                      </a:r>
                    </a:p>
                  </a:txBody>
                  <a:tcPr/>
                </a:tc>
                <a:tc>
                  <a:txBody>
                    <a:bodyPr/>
                    <a:lstStyle/>
                    <a:p>
                      <a:r>
                        <a:rPr lang="cs-CZ" dirty="0"/>
                        <a:t>FOOD</a:t>
                      </a:r>
                    </a:p>
                  </a:txBody>
                  <a:tcPr/>
                </a:tc>
                <a:tc>
                  <a:txBody>
                    <a:bodyPr/>
                    <a:lstStyle/>
                    <a:p>
                      <a:r>
                        <a:rPr lang="cs-CZ" dirty="0"/>
                        <a:t>SHELTER</a:t>
                      </a:r>
                    </a:p>
                  </a:txBody>
                  <a:tcPr/>
                </a:tc>
                <a:tc>
                  <a:txBody>
                    <a:bodyPr/>
                    <a:lstStyle/>
                    <a:p>
                      <a:r>
                        <a:rPr lang="cs-CZ" dirty="0"/>
                        <a:t>FOOD</a:t>
                      </a:r>
                    </a:p>
                  </a:txBody>
                  <a:tcPr/>
                </a:tc>
                <a:extLst>
                  <a:ext uri="{0D108BD9-81ED-4DB2-BD59-A6C34878D82A}">
                    <a16:rowId xmlns:a16="http://schemas.microsoft.com/office/drawing/2014/main" val="3697979302"/>
                  </a:ext>
                </a:extLst>
              </a:tr>
              <a:tr h="634052">
                <a:tc>
                  <a:txBody>
                    <a:bodyPr/>
                    <a:lstStyle/>
                    <a:p>
                      <a:r>
                        <a:rPr lang="cs-CZ" dirty="0"/>
                        <a:t>GLOBAL HECTARS</a:t>
                      </a:r>
                    </a:p>
                  </a:txBody>
                  <a:tcPr/>
                </a:tc>
                <a:tc>
                  <a:txBody>
                    <a:bodyPr/>
                    <a:lstStyle/>
                    <a:p>
                      <a:r>
                        <a:rPr lang="cs-CZ" dirty="0"/>
                        <a:t>9.5</a:t>
                      </a:r>
                    </a:p>
                  </a:txBody>
                  <a:tcPr/>
                </a:tc>
                <a:tc>
                  <a:txBody>
                    <a:bodyPr/>
                    <a:lstStyle/>
                    <a:p>
                      <a:r>
                        <a:rPr lang="cs-CZ" dirty="0"/>
                        <a:t>10.2</a:t>
                      </a:r>
                    </a:p>
                  </a:txBody>
                  <a:tcPr/>
                </a:tc>
                <a:tc>
                  <a:txBody>
                    <a:bodyPr/>
                    <a:lstStyle/>
                    <a:p>
                      <a:r>
                        <a:rPr lang="cs-CZ" dirty="0"/>
                        <a:t>5.9</a:t>
                      </a:r>
                    </a:p>
                  </a:txBody>
                  <a:tcPr/>
                </a:tc>
                <a:tc>
                  <a:txBody>
                    <a:bodyPr/>
                    <a:lstStyle/>
                    <a:p>
                      <a:r>
                        <a:rPr lang="cs-CZ" dirty="0"/>
                        <a:t>8.9</a:t>
                      </a:r>
                    </a:p>
                  </a:txBody>
                  <a:tcPr/>
                </a:tc>
                <a:tc>
                  <a:txBody>
                    <a:bodyPr/>
                    <a:lstStyle/>
                    <a:p>
                      <a:r>
                        <a:rPr lang="cs-CZ" dirty="0"/>
                        <a:t>5.2</a:t>
                      </a:r>
                    </a:p>
                  </a:txBody>
                  <a:tcPr/>
                </a:tc>
                <a:extLst>
                  <a:ext uri="{0D108BD9-81ED-4DB2-BD59-A6C34878D82A}">
                    <a16:rowId xmlns:a16="http://schemas.microsoft.com/office/drawing/2014/main" val="1979333715"/>
                  </a:ext>
                </a:extLst>
              </a:tr>
              <a:tr h="453783">
                <a:tc>
                  <a:txBody>
                    <a:bodyPr/>
                    <a:lstStyle/>
                    <a:p>
                      <a:r>
                        <a:rPr lang="cs-CZ" dirty="0"/>
                        <a:t>CO2</a:t>
                      </a:r>
                    </a:p>
                  </a:txBody>
                  <a:tcPr/>
                </a:tc>
                <a:tc>
                  <a:txBody>
                    <a:bodyPr/>
                    <a:lstStyle/>
                    <a:p>
                      <a:r>
                        <a:rPr lang="cs-CZ" dirty="0"/>
                        <a:t>14.9</a:t>
                      </a:r>
                    </a:p>
                  </a:txBody>
                  <a:tcPr/>
                </a:tc>
                <a:tc>
                  <a:txBody>
                    <a:bodyPr/>
                    <a:lstStyle/>
                    <a:p>
                      <a:r>
                        <a:rPr lang="cs-CZ" dirty="0"/>
                        <a:t>17.7</a:t>
                      </a:r>
                    </a:p>
                  </a:txBody>
                  <a:tcPr/>
                </a:tc>
                <a:tc>
                  <a:txBody>
                    <a:bodyPr/>
                    <a:lstStyle/>
                    <a:p>
                      <a:r>
                        <a:rPr lang="cs-CZ" dirty="0"/>
                        <a:t>9</a:t>
                      </a:r>
                    </a:p>
                  </a:txBody>
                  <a:tcPr/>
                </a:tc>
                <a:tc>
                  <a:txBody>
                    <a:bodyPr/>
                    <a:lstStyle/>
                    <a:p>
                      <a:r>
                        <a:rPr lang="cs-CZ" dirty="0"/>
                        <a:t>14.7</a:t>
                      </a:r>
                    </a:p>
                  </a:txBody>
                  <a:tcPr/>
                </a:tc>
                <a:tc>
                  <a:txBody>
                    <a:bodyPr/>
                    <a:lstStyle/>
                    <a:p>
                      <a:r>
                        <a:rPr lang="cs-CZ" dirty="0"/>
                        <a:t>8</a:t>
                      </a:r>
                    </a:p>
                  </a:txBody>
                  <a:tcPr/>
                </a:tc>
                <a:extLst>
                  <a:ext uri="{0D108BD9-81ED-4DB2-BD59-A6C34878D82A}">
                    <a16:rowId xmlns:a16="http://schemas.microsoft.com/office/drawing/2014/main" val="2591472775"/>
                  </a:ext>
                </a:extLst>
              </a:tr>
              <a:tr h="634052">
                <a:tc>
                  <a:txBody>
                    <a:bodyPr/>
                    <a:lstStyle/>
                    <a:p>
                      <a:r>
                        <a:rPr lang="cs-CZ" dirty="0"/>
                        <a:t>%ECOLOGICAL FOOTPRINT</a:t>
                      </a:r>
                    </a:p>
                  </a:txBody>
                  <a:tcPr/>
                </a:tc>
                <a:tc>
                  <a:txBody>
                    <a:bodyPr/>
                    <a:lstStyle/>
                    <a:p>
                      <a:r>
                        <a:rPr lang="cs-CZ" dirty="0"/>
                        <a:t>54%</a:t>
                      </a:r>
                    </a:p>
                  </a:txBody>
                  <a:tcPr/>
                </a:tc>
                <a:tc>
                  <a:txBody>
                    <a:bodyPr/>
                    <a:lstStyle/>
                    <a:p>
                      <a:r>
                        <a:rPr lang="cs-CZ" dirty="0"/>
                        <a:t>60%</a:t>
                      </a:r>
                    </a:p>
                  </a:txBody>
                  <a:tcPr/>
                </a:tc>
                <a:tc>
                  <a:txBody>
                    <a:bodyPr/>
                    <a:lstStyle/>
                    <a:p>
                      <a:r>
                        <a:rPr lang="cs-CZ" dirty="0"/>
                        <a:t>53%</a:t>
                      </a:r>
                    </a:p>
                  </a:txBody>
                  <a:tcPr/>
                </a:tc>
                <a:tc>
                  <a:txBody>
                    <a:bodyPr/>
                    <a:lstStyle/>
                    <a:p>
                      <a:r>
                        <a:rPr lang="cs-CZ" dirty="0"/>
                        <a:t>57%</a:t>
                      </a:r>
                    </a:p>
                  </a:txBody>
                  <a:tcPr/>
                </a:tc>
                <a:tc>
                  <a:txBody>
                    <a:bodyPr/>
                    <a:lstStyle/>
                    <a:p>
                      <a:r>
                        <a:rPr lang="cs-CZ" dirty="0"/>
                        <a:t>53%</a:t>
                      </a:r>
                    </a:p>
                  </a:txBody>
                  <a:tcPr/>
                </a:tc>
                <a:extLst>
                  <a:ext uri="{0D108BD9-81ED-4DB2-BD59-A6C34878D82A}">
                    <a16:rowId xmlns:a16="http://schemas.microsoft.com/office/drawing/2014/main" val="542670348"/>
                  </a:ext>
                </a:extLst>
              </a:tr>
            </a:tbl>
          </a:graphicData>
        </a:graphic>
      </p:graphicFrame>
    </p:spTree>
    <p:extLst>
      <p:ext uri="{BB962C8B-B14F-4D97-AF65-F5344CB8AC3E}">
        <p14:creationId xmlns:p14="http://schemas.microsoft.com/office/powerpoint/2010/main" val="685408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8"/>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57" name="Google Shape;257;p18" descr="Smiling Face with No Fill"/>
          <p:cNvPicPr preferRelativeResize="0"/>
          <p:nvPr/>
        </p:nvPicPr>
        <p:blipFill rotWithShape="1">
          <a:blip r:embed="rId3">
            <a:alphaModFix/>
          </a:blip>
          <a:srcRect/>
          <a:stretch/>
        </p:blipFill>
        <p:spPr>
          <a:xfrm>
            <a:off x="1031239" y="1525536"/>
            <a:ext cx="3775459" cy="3775459"/>
          </a:xfrm>
          <a:prstGeom prst="rect">
            <a:avLst/>
          </a:prstGeom>
          <a:noFill/>
          <a:ln>
            <a:noFill/>
          </a:ln>
        </p:spPr>
      </p:pic>
      <p:sp>
        <p:nvSpPr>
          <p:cNvPr id="258" name="Google Shape;258;p18"/>
          <p:cNvSpPr/>
          <p:nvPr/>
        </p:nvSpPr>
        <p:spPr>
          <a:xfrm>
            <a:off x="5296068" y="320442"/>
            <a:ext cx="6572492" cy="6212748"/>
          </a:xfrm>
          <a:custGeom>
            <a:avLst/>
            <a:gdLst/>
            <a:ahLst/>
            <a:cxnLst/>
            <a:rect l="l" t="t" r="r" b="b"/>
            <a:pathLst>
              <a:path w="6572492" h="6212748" extrusionOk="0">
                <a:moveTo>
                  <a:pt x="0" y="0"/>
                </a:moveTo>
                <a:lnTo>
                  <a:pt x="2248593" y="0"/>
                </a:lnTo>
                <a:lnTo>
                  <a:pt x="2694770" y="0"/>
                </a:lnTo>
                <a:lnTo>
                  <a:pt x="2991094" y="0"/>
                </a:lnTo>
                <a:lnTo>
                  <a:pt x="6572492" y="0"/>
                </a:lnTo>
                <a:lnTo>
                  <a:pt x="6572492" y="2864954"/>
                </a:lnTo>
                <a:lnTo>
                  <a:pt x="3129047" y="6212748"/>
                </a:lnTo>
                <a:lnTo>
                  <a:pt x="2694770" y="6212748"/>
                </a:lnTo>
                <a:lnTo>
                  <a:pt x="2248593" y="6212748"/>
                </a:lnTo>
                <a:lnTo>
                  <a:pt x="0" y="6212748"/>
                </a:lnTo>
                <a:close/>
              </a:path>
            </a:pathLst>
          </a:custGeom>
          <a:solidFill>
            <a:srgbClr val="7F7F7F">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59" name="Google Shape;259;p18"/>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60" name="Google Shape;260;p18"/>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61" name="Google Shape;261;p18"/>
          <p:cNvSpPr txBox="1">
            <a:spLocks noGrp="1"/>
          </p:cNvSpPr>
          <p:nvPr>
            <p:ph type="ctrTitle"/>
          </p:nvPr>
        </p:nvSpPr>
        <p:spPr>
          <a:xfrm>
            <a:off x="5775961" y="962526"/>
            <a:ext cx="5384800" cy="321068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7200"/>
              <a:buFont typeface="Calibri"/>
              <a:buNone/>
            </a:pPr>
            <a:r>
              <a:rPr lang="cs-CZ" sz="7200"/>
              <a:t>THANK YOU FOR YOUR ATTENTION</a:t>
            </a:r>
            <a:endParaRPr/>
          </a:p>
        </p:txBody>
      </p:sp>
      <p:sp>
        <p:nvSpPr>
          <p:cNvPr id="262" name="Google Shape;262;p18"/>
          <p:cNvSpPr txBox="1">
            <a:spLocks noGrp="1"/>
          </p:cNvSpPr>
          <p:nvPr>
            <p:ph type="subTitle" idx="1"/>
          </p:nvPr>
        </p:nvSpPr>
        <p:spPr>
          <a:xfrm>
            <a:off x="5775961" y="4269462"/>
            <a:ext cx="4048760" cy="109501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endParaRPr sz="2000"/>
          </a:p>
        </p:txBody>
      </p:sp>
      <p:pic>
        <p:nvPicPr>
          <p:cNvPr id="9" name="Obrázek 8">
            <a:extLst>
              <a:ext uri="{FF2B5EF4-FFF2-40B4-BE49-F238E27FC236}">
                <a16:creationId xmlns:a16="http://schemas.microsoft.com/office/drawing/2014/main" id="{1B73D5A3-E723-4AA1-8335-D4ACA5D22C8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824721" y="4816970"/>
            <a:ext cx="1744717" cy="1458112"/>
          </a:xfrm>
          <a:prstGeom prst="rect">
            <a:avLst/>
          </a:prstGeom>
          <a:noFill/>
          <a:ln>
            <a:noFill/>
          </a:ln>
          <a:effectLst>
            <a:softEdge rad="1270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3"/>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3" name="Google Shape;103;p3"/>
          <p:cNvSpPr txBox="1">
            <a:spLocks noGrp="1"/>
          </p:cNvSpPr>
          <p:nvPr>
            <p:ph type="title"/>
          </p:nvPr>
        </p:nvSpPr>
        <p:spPr>
          <a:xfrm>
            <a:off x="793662" y="386930"/>
            <a:ext cx="10066122" cy="1298448"/>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800"/>
              <a:buFont typeface="Calibri"/>
              <a:buNone/>
            </a:pPr>
            <a:r>
              <a:rPr lang="cs-CZ" sz="4800"/>
              <a:t>THE POPULATION OF OUR SCHOOL:</a:t>
            </a:r>
            <a:endParaRPr/>
          </a:p>
        </p:txBody>
      </p:sp>
      <p:sp>
        <p:nvSpPr>
          <p:cNvPr id="104" name="Google Shape;104;p3"/>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5" name="Google Shape;105;p3"/>
          <p:cNvSpPr/>
          <p:nvPr/>
        </p:nvSpPr>
        <p:spPr>
          <a:xfrm>
            <a:off x="0" y="2203079"/>
            <a:ext cx="11383362" cy="4267991"/>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aphicFrame>
        <p:nvGraphicFramePr>
          <p:cNvPr id="106" name="Google Shape;106;p3"/>
          <p:cNvGraphicFramePr/>
          <p:nvPr/>
        </p:nvGraphicFramePr>
        <p:xfrm>
          <a:off x="1530272" y="2389218"/>
          <a:ext cx="8322800" cy="3555200"/>
        </p:xfrm>
        <a:graphic>
          <a:graphicData uri="http://schemas.openxmlformats.org/drawingml/2006/table">
            <a:tbl>
              <a:tblPr firstRow="1" bandRow="1">
                <a:noFill/>
                <a:tableStyleId>{D41C2162-5CDB-4BB0-B758-FAC60A79BA0F}</a:tableStyleId>
              </a:tblPr>
              <a:tblGrid>
                <a:gridCol w="4161400">
                  <a:extLst>
                    <a:ext uri="{9D8B030D-6E8A-4147-A177-3AD203B41FA5}">
                      <a16:colId xmlns:a16="http://schemas.microsoft.com/office/drawing/2014/main" val="20000"/>
                    </a:ext>
                  </a:extLst>
                </a:gridCol>
                <a:gridCol w="4161400">
                  <a:extLst>
                    <a:ext uri="{9D8B030D-6E8A-4147-A177-3AD203B41FA5}">
                      <a16:colId xmlns:a16="http://schemas.microsoft.com/office/drawing/2014/main" val="20001"/>
                    </a:ext>
                  </a:extLst>
                </a:gridCol>
              </a:tblGrid>
              <a:tr h="888800">
                <a:tc>
                  <a:txBody>
                    <a:bodyPr/>
                    <a:lstStyle/>
                    <a:p>
                      <a:pPr marL="0" marR="0" lvl="0" indent="0" algn="l" rtl="0">
                        <a:spcBef>
                          <a:spcPts val="0"/>
                        </a:spcBef>
                        <a:spcAft>
                          <a:spcPts val="0"/>
                        </a:spcAft>
                        <a:buNone/>
                      </a:pPr>
                      <a:r>
                        <a:rPr lang="cs-CZ" sz="3600" b="0" i="0" u="none" strike="noStrike" cap="none">
                          <a:latin typeface="Calibri"/>
                          <a:ea typeface="Calibri"/>
                          <a:cs typeface="Calibri"/>
                          <a:sym typeface="Calibri"/>
                        </a:rPr>
                        <a:t>STUDENTS</a:t>
                      </a:r>
                      <a:endParaRPr sz="3600" b="0" i="0">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cs-CZ" sz="4400" b="0">
                          <a:latin typeface="Calibri"/>
                          <a:ea typeface="Calibri"/>
                          <a:cs typeface="Calibri"/>
                          <a:sym typeface="Calibri"/>
                        </a:rPr>
                        <a:t>670</a:t>
                      </a:r>
                      <a:endParaRPr sz="4400" b="0">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888800">
                <a:tc>
                  <a:txBody>
                    <a:bodyPr/>
                    <a:lstStyle/>
                    <a:p>
                      <a:pPr marL="0" marR="0" lvl="0" indent="0" algn="l" rtl="0">
                        <a:spcBef>
                          <a:spcPts val="0"/>
                        </a:spcBef>
                        <a:spcAft>
                          <a:spcPts val="0"/>
                        </a:spcAft>
                        <a:buNone/>
                      </a:pPr>
                      <a:r>
                        <a:rPr lang="cs-CZ" sz="3600">
                          <a:latin typeface="Calibri"/>
                          <a:ea typeface="Calibri"/>
                          <a:cs typeface="Calibri"/>
                          <a:sym typeface="Calibri"/>
                        </a:rPr>
                        <a:t>TEACHING STAFF</a:t>
                      </a:r>
                      <a:endParaRPr sz="3600">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cs-CZ" sz="4400">
                          <a:latin typeface="Calibri"/>
                          <a:ea typeface="Calibri"/>
                          <a:cs typeface="Calibri"/>
                          <a:sym typeface="Calibri"/>
                        </a:rPr>
                        <a:t>45</a:t>
                      </a:r>
                      <a:endParaRPr sz="4400">
                        <a:latin typeface="Calibri"/>
                        <a:ea typeface="Calibri"/>
                        <a:cs typeface="Calibri"/>
                        <a:sym typeface="Calibri"/>
                      </a:endParaRPr>
                    </a:p>
                  </a:txBody>
                  <a:tcPr marL="91450" marR="91450" marT="45725" marB="45725"/>
                </a:tc>
                <a:extLst>
                  <a:ext uri="{0D108BD9-81ED-4DB2-BD59-A6C34878D82A}">
                    <a16:rowId xmlns:a16="http://schemas.microsoft.com/office/drawing/2014/main" val="10001"/>
                  </a:ext>
                </a:extLst>
              </a:tr>
              <a:tr h="888800">
                <a:tc>
                  <a:txBody>
                    <a:bodyPr/>
                    <a:lstStyle/>
                    <a:p>
                      <a:pPr marL="0" marR="0" lvl="0" indent="0" algn="l" rtl="0">
                        <a:spcBef>
                          <a:spcPts val="0"/>
                        </a:spcBef>
                        <a:spcAft>
                          <a:spcPts val="0"/>
                        </a:spcAft>
                        <a:buNone/>
                      </a:pPr>
                      <a:r>
                        <a:rPr lang="cs-CZ" sz="3600">
                          <a:latin typeface="Calibri"/>
                          <a:ea typeface="Calibri"/>
                          <a:cs typeface="Calibri"/>
                          <a:sym typeface="Calibri"/>
                        </a:rPr>
                        <a:t>OTHER STAFF</a:t>
                      </a:r>
                      <a:endParaRPr sz="3600">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cs-CZ" sz="4400"/>
                        <a:t>14</a:t>
                      </a:r>
                      <a:endParaRPr sz="4400"/>
                    </a:p>
                  </a:txBody>
                  <a:tcPr marL="91450" marR="91450" marT="45725" marB="45725"/>
                </a:tc>
                <a:extLst>
                  <a:ext uri="{0D108BD9-81ED-4DB2-BD59-A6C34878D82A}">
                    <a16:rowId xmlns:a16="http://schemas.microsoft.com/office/drawing/2014/main" val="10002"/>
                  </a:ext>
                </a:extLst>
              </a:tr>
              <a:tr h="888800">
                <a:tc>
                  <a:txBody>
                    <a:bodyPr/>
                    <a:lstStyle/>
                    <a:p>
                      <a:pPr marL="0" marR="0" lvl="0" indent="0" algn="l" rtl="0">
                        <a:spcBef>
                          <a:spcPts val="0"/>
                        </a:spcBef>
                        <a:spcAft>
                          <a:spcPts val="0"/>
                        </a:spcAft>
                        <a:buNone/>
                      </a:pPr>
                      <a:r>
                        <a:rPr lang="cs-CZ" sz="3600">
                          <a:latin typeface="Calibri"/>
                          <a:ea typeface="Calibri"/>
                          <a:cs typeface="Calibri"/>
                          <a:sym typeface="Calibri"/>
                        </a:rPr>
                        <a:t>TOTAL</a:t>
                      </a:r>
                      <a:endParaRPr sz="3600">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cs-CZ" sz="4400"/>
                        <a:t>729</a:t>
                      </a:r>
                      <a:endParaRPr sz="4400"/>
                    </a:p>
                  </a:txBody>
                  <a:tcPr marL="91450" marR="91450" marT="45725" marB="45725"/>
                </a:tc>
                <a:extLst>
                  <a:ext uri="{0D108BD9-81ED-4DB2-BD59-A6C34878D82A}">
                    <a16:rowId xmlns:a16="http://schemas.microsoft.com/office/drawing/2014/main" val="10003"/>
                  </a:ext>
                </a:extLst>
              </a:tr>
            </a:tbl>
          </a:graphicData>
        </a:graphic>
      </p:graphicFrame>
      <p:sp>
        <p:nvSpPr>
          <p:cNvPr id="107" name="Google Shape;107;p3"/>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2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4"/>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3" name="Google Shape;113;p4"/>
          <p:cNvSpPr txBox="1">
            <a:spLocks noGrp="1"/>
          </p:cNvSpPr>
          <p:nvPr>
            <p:ph type="title"/>
          </p:nvPr>
        </p:nvSpPr>
        <p:spPr>
          <a:xfrm>
            <a:off x="793662" y="386930"/>
            <a:ext cx="10066122" cy="1298448"/>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4400"/>
              <a:buFont typeface="Calibri"/>
              <a:buNone/>
            </a:pPr>
            <a:r>
              <a:rPr lang="cs-CZ"/>
              <a:t>THE ELECTRICITY CONSUMPTION                        IN OUR SCHOOL                </a:t>
            </a:r>
            <a:endParaRPr/>
          </a:p>
        </p:txBody>
      </p:sp>
      <p:sp>
        <p:nvSpPr>
          <p:cNvPr id="114" name="Google Shape;114;p4"/>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5" name="Google Shape;115;p4"/>
          <p:cNvSpPr/>
          <p:nvPr/>
        </p:nvSpPr>
        <p:spPr>
          <a:xfrm>
            <a:off x="0" y="2203079"/>
            <a:ext cx="11383362" cy="4267991"/>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aphicFrame>
        <p:nvGraphicFramePr>
          <p:cNvPr id="116" name="Google Shape;116;p4"/>
          <p:cNvGraphicFramePr/>
          <p:nvPr>
            <p:extLst>
              <p:ext uri="{D42A27DB-BD31-4B8C-83A1-F6EECF244321}">
                <p14:modId xmlns:p14="http://schemas.microsoft.com/office/powerpoint/2010/main" val="3995471675"/>
              </p:ext>
            </p:extLst>
          </p:nvPr>
        </p:nvGraphicFramePr>
        <p:xfrm>
          <a:off x="703155" y="2623784"/>
          <a:ext cx="10247125" cy="3706820"/>
        </p:xfrm>
        <a:graphic>
          <a:graphicData uri="http://schemas.openxmlformats.org/drawingml/2006/table">
            <a:tbl>
              <a:tblPr firstRow="1" bandRow="1">
                <a:noFill/>
                <a:tableStyleId>{012E86A6-9A1D-4508-9DB2-2E7768B1092C}</a:tableStyleId>
              </a:tblPr>
              <a:tblGrid>
                <a:gridCol w="6967725">
                  <a:extLst>
                    <a:ext uri="{9D8B030D-6E8A-4147-A177-3AD203B41FA5}">
                      <a16:colId xmlns:a16="http://schemas.microsoft.com/office/drawing/2014/main" val="20000"/>
                    </a:ext>
                  </a:extLst>
                </a:gridCol>
                <a:gridCol w="3279400">
                  <a:extLst>
                    <a:ext uri="{9D8B030D-6E8A-4147-A177-3AD203B41FA5}">
                      <a16:colId xmlns:a16="http://schemas.microsoft.com/office/drawing/2014/main" val="20001"/>
                    </a:ext>
                  </a:extLst>
                </a:gridCol>
              </a:tblGrid>
              <a:tr h="10202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r>
                        <a:rPr lang="cs-CZ" sz="3200">
                          <a:latin typeface="Calibri"/>
                          <a:ea typeface="Calibri"/>
                          <a:cs typeface="Calibri"/>
                          <a:sym typeface="Calibri"/>
                        </a:rPr>
                        <a:t>Consumption (kWh)</a:t>
                      </a:r>
                      <a:endParaRPr sz="3200">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786600">
                <a:tc>
                  <a:txBody>
                    <a:bodyPr/>
                    <a:lstStyle/>
                    <a:p>
                      <a:pPr marL="0" marR="0" lvl="0" indent="0" algn="l" rtl="0">
                        <a:spcBef>
                          <a:spcPts val="0"/>
                        </a:spcBef>
                        <a:spcAft>
                          <a:spcPts val="0"/>
                        </a:spcAft>
                        <a:buNone/>
                      </a:pPr>
                      <a:r>
                        <a:rPr lang="cs-CZ" sz="3200" dirty="0" err="1">
                          <a:latin typeface="Calibri"/>
                          <a:ea typeface="Calibri"/>
                          <a:cs typeface="Calibri"/>
                          <a:sym typeface="Calibri"/>
                        </a:rPr>
                        <a:t>Average</a:t>
                      </a:r>
                      <a:r>
                        <a:rPr lang="cs-CZ" sz="3200" dirty="0">
                          <a:latin typeface="Calibri"/>
                          <a:ea typeface="Calibri"/>
                          <a:cs typeface="Calibri"/>
                          <a:sym typeface="Calibri"/>
                        </a:rPr>
                        <a:t> </a:t>
                      </a:r>
                      <a:r>
                        <a:rPr lang="cs-CZ" sz="3200" dirty="0" err="1">
                          <a:latin typeface="Calibri"/>
                          <a:ea typeface="Calibri"/>
                          <a:cs typeface="Calibri"/>
                          <a:sym typeface="Calibri"/>
                        </a:rPr>
                        <a:t>consumption</a:t>
                      </a:r>
                      <a:r>
                        <a:rPr lang="cs-CZ" sz="3200" dirty="0">
                          <a:latin typeface="Calibri"/>
                          <a:ea typeface="Calibri"/>
                          <a:cs typeface="Calibri"/>
                          <a:sym typeface="Calibri"/>
                        </a:rPr>
                        <a:t> per </a:t>
                      </a:r>
                      <a:r>
                        <a:rPr lang="cs-CZ" sz="3200" dirty="0" err="1">
                          <a:latin typeface="Calibri"/>
                          <a:ea typeface="Calibri"/>
                          <a:cs typeface="Calibri"/>
                          <a:sym typeface="Calibri"/>
                        </a:rPr>
                        <a:t>Month</a:t>
                      </a:r>
                      <a:endParaRPr sz="3200" dirty="0">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cs-CZ" sz="3600" dirty="0"/>
                        <a:t>2154</a:t>
                      </a:r>
                      <a:endParaRPr sz="3600" dirty="0"/>
                    </a:p>
                  </a:txBody>
                  <a:tcPr marL="91450" marR="91450" marT="45725" marB="45725"/>
                </a:tc>
                <a:extLst>
                  <a:ext uri="{0D108BD9-81ED-4DB2-BD59-A6C34878D82A}">
                    <a16:rowId xmlns:a16="http://schemas.microsoft.com/office/drawing/2014/main" val="10001"/>
                  </a:ext>
                </a:extLst>
              </a:tr>
              <a:tr h="786600">
                <a:tc>
                  <a:txBody>
                    <a:bodyPr/>
                    <a:lstStyle/>
                    <a:p>
                      <a:pPr marL="0" marR="0" lvl="0" indent="0" algn="l" rtl="0">
                        <a:spcBef>
                          <a:spcPts val="0"/>
                        </a:spcBef>
                        <a:spcAft>
                          <a:spcPts val="0"/>
                        </a:spcAft>
                        <a:buNone/>
                      </a:pPr>
                      <a:r>
                        <a:rPr lang="cs-CZ" sz="3200">
                          <a:latin typeface="Calibri"/>
                          <a:ea typeface="Calibri"/>
                          <a:cs typeface="Calibri"/>
                          <a:sym typeface="Calibri"/>
                        </a:rPr>
                        <a:t>Average consumption per Day</a:t>
                      </a:r>
                      <a:endParaRPr sz="3200">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cs-CZ" sz="3200" dirty="0"/>
                        <a:t>71.8</a:t>
                      </a:r>
                      <a:endParaRPr sz="3200" dirty="0"/>
                    </a:p>
                  </a:txBody>
                  <a:tcPr marL="91450" marR="91450" marT="45725" marB="45725"/>
                </a:tc>
                <a:extLst>
                  <a:ext uri="{0D108BD9-81ED-4DB2-BD59-A6C34878D82A}">
                    <a16:rowId xmlns:a16="http://schemas.microsoft.com/office/drawing/2014/main" val="10002"/>
                  </a:ext>
                </a:extLst>
              </a:tr>
              <a:tr h="786600">
                <a:tc>
                  <a:txBody>
                    <a:bodyPr/>
                    <a:lstStyle/>
                    <a:p>
                      <a:pPr marL="0" marR="0" lvl="0" indent="0" algn="l" rtl="0">
                        <a:spcBef>
                          <a:spcPts val="0"/>
                        </a:spcBef>
                        <a:spcAft>
                          <a:spcPts val="0"/>
                        </a:spcAft>
                        <a:buNone/>
                      </a:pPr>
                      <a:r>
                        <a:rPr lang="cs-CZ" sz="3200">
                          <a:latin typeface="Calibri"/>
                          <a:ea typeface="Calibri"/>
                          <a:cs typeface="Calibri"/>
                          <a:sym typeface="Calibri"/>
                        </a:rPr>
                        <a:t>Average consumption per Day per Person</a:t>
                      </a:r>
                      <a:endParaRPr sz="3200">
                        <a:latin typeface="Calibri"/>
                        <a:ea typeface="Calibri"/>
                        <a:cs typeface="Calibri"/>
                        <a:sym typeface="Calibri"/>
                      </a:endParaRPr>
                    </a:p>
                  </a:txBody>
                  <a:tcPr marL="91450" marR="91450" marT="45725" marB="45725"/>
                </a:tc>
                <a:tc>
                  <a:txBody>
                    <a:bodyPr/>
                    <a:lstStyle/>
                    <a:p>
                      <a:pPr marL="0" marR="0" lvl="0" indent="0" algn="l" rtl="0">
                        <a:spcBef>
                          <a:spcPts val="0"/>
                        </a:spcBef>
                        <a:spcAft>
                          <a:spcPts val="0"/>
                        </a:spcAft>
                        <a:buNone/>
                      </a:pPr>
                      <a:r>
                        <a:rPr lang="cs-CZ" sz="3200" dirty="0"/>
                        <a:t>0.1</a:t>
                      </a:r>
                      <a:endParaRPr sz="3200" dirty="0"/>
                    </a:p>
                  </a:txBody>
                  <a:tcPr marL="91450" marR="91450" marT="45725" marB="45725"/>
                </a:tc>
                <a:extLst>
                  <a:ext uri="{0D108BD9-81ED-4DB2-BD59-A6C34878D82A}">
                    <a16:rowId xmlns:a16="http://schemas.microsoft.com/office/drawing/2014/main" val="10003"/>
                  </a:ext>
                </a:extLst>
              </a:tr>
            </a:tbl>
          </a:graphicData>
        </a:graphic>
      </p:graphicFrame>
      <p:sp>
        <p:nvSpPr>
          <p:cNvPr id="117" name="Google Shape;117;p4"/>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5"/>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3" name="Google Shape;123;p5"/>
          <p:cNvSpPr txBox="1">
            <a:spLocks noGrp="1"/>
          </p:cNvSpPr>
          <p:nvPr>
            <p:ph type="ctrTitle"/>
          </p:nvPr>
        </p:nvSpPr>
        <p:spPr>
          <a:xfrm>
            <a:off x="599609" y="679731"/>
            <a:ext cx="4171994" cy="373654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6000"/>
              <a:buFont typeface="Calibri"/>
              <a:buNone/>
            </a:pPr>
            <a:r>
              <a:rPr lang="cs-CZ"/>
              <a:t>TIPS HOW TO REDUCE:</a:t>
            </a:r>
            <a:endParaRPr/>
          </a:p>
        </p:txBody>
      </p:sp>
      <p:sp>
        <p:nvSpPr>
          <p:cNvPr id="124" name="Google Shape;124;p5"/>
          <p:cNvSpPr txBox="1">
            <a:spLocks noGrp="1"/>
          </p:cNvSpPr>
          <p:nvPr>
            <p:ph type="subTitle" idx="1"/>
          </p:nvPr>
        </p:nvSpPr>
        <p:spPr>
          <a:xfrm>
            <a:off x="599609" y="4685288"/>
            <a:ext cx="4171994" cy="103578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a:p>
        </p:txBody>
      </p:sp>
      <p:grpSp>
        <p:nvGrpSpPr>
          <p:cNvPr id="125" name="Google Shape;125;p5"/>
          <p:cNvGrpSpPr/>
          <p:nvPr/>
        </p:nvGrpSpPr>
        <p:grpSpPr>
          <a:xfrm>
            <a:off x="9416432" y="1"/>
            <a:ext cx="2446384" cy="5777808"/>
            <a:chOff x="329184" y="1"/>
            <a:chExt cx="524256" cy="5777808"/>
          </a:xfrm>
        </p:grpSpPr>
        <p:cxnSp>
          <p:nvCxnSpPr>
            <p:cNvPr id="126" name="Google Shape;126;p5"/>
            <p:cNvCxnSpPr/>
            <p:nvPr/>
          </p:nvCxnSpPr>
          <p:spPr>
            <a:xfrm rot="10800000">
              <a:off x="329184" y="5777809"/>
              <a:ext cx="521208" cy="0"/>
            </a:xfrm>
            <a:prstGeom prst="straightConnector1">
              <a:avLst/>
            </a:prstGeom>
            <a:noFill/>
            <a:ln w="152400" cap="flat" cmpd="sng">
              <a:solidFill>
                <a:schemeClr val="accent4"/>
              </a:solidFill>
              <a:prstDash val="solid"/>
              <a:miter lim="800000"/>
              <a:headEnd type="none" w="sm" len="sm"/>
              <a:tailEnd type="none" w="sm" len="sm"/>
            </a:ln>
          </p:spPr>
        </p:cxnSp>
        <p:sp>
          <p:nvSpPr>
            <p:cNvPr id="127" name="Google Shape;127;p5"/>
            <p:cNvSpPr/>
            <p:nvPr/>
          </p:nvSpPr>
          <p:spPr>
            <a:xfrm>
              <a:off x="329184" y="1"/>
              <a:ext cx="524256" cy="553211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28" name="Google Shape;128;p5"/>
          <p:cNvSpPr/>
          <p:nvPr/>
        </p:nvSpPr>
        <p:spPr>
          <a:xfrm>
            <a:off x="5386598" y="269324"/>
            <a:ext cx="6116779" cy="6208776"/>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29" name="Google Shape;129;p5" descr="Žárovka"/>
          <p:cNvPicPr preferRelativeResize="0"/>
          <p:nvPr/>
        </p:nvPicPr>
        <p:blipFill rotWithShape="1">
          <a:blip r:embed="rId3">
            <a:alphaModFix/>
          </a:blip>
          <a:srcRect/>
          <a:stretch/>
        </p:blipFill>
        <p:spPr>
          <a:xfrm>
            <a:off x="5640572" y="569297"/>
            <a:ext cx="5608830" cy="5608830"/>
          </a:xfrm>
          <a:prstGeom prst="rect">
            <a:avLst/>
          </a:prstGeom>
          <a:noFill/>
          <a:ln>
            <a:noFill/>
          </a:ln>
        </p:spPr>
      </p:pic>
      <p:pic>
        <p:nvPicPr>
          <p:cNvPr id="10" name="Obrázek 9">
            <a:extLst>
              <a:ext uri="{FF2B5EF4-FFF2-40B4-BE49-F238E27FC236}">
                <a16:creationId xmlns:a16="http://schemas.microsoft.com/office/drawing/2014/main" id="{10515AB8-DD5E-4E0F-A5BB-FCD6D44F8C4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99609" y="446782"/>
            <a:ext cx="1922873" cy="1707839"/>
          </a:xfrm>
          <a:prstGeom prst="rect">
            <a:avLst/>
          </a:prstGeom>
          <a:noFill/>
          <a:ln>
            <a:noFill/>
          </a:ln>
          <a:effectLst>
            <a:softEdge rad="127000"/>
          </a:effectLst>
        </p:spPr>
      </p:pic>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6"/>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p6"/>
          <p:cNvSpPr txBox="1">
            <a:spLocks noGrp="1"/>
          </p:cNvSpPr>
          <p:nvPr>
            <p:ph type="title"/>
          </p:nvPr>
        </p:nvSpPr>
        <p:spPr>
          <a:xfrm>
            <a:off x="808638" y="386930"/>
            <a:ext cx="9236700" cy="118895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3800"/>
              <a:buFont typeface="Calibri"/>
              <a:buNone/>
            </a:pPr>
            <a:r>
              <a:rPr lang="cs-CZ" sz="3800"/>
              <a:t>1.TAKE ADVANTAGE OF NATURAL SUNLIGHT</a:t>
            </a:r>
            <a:endParaRPr/>
          </a:p>
        </p:txBody>
      </p:sp>
      <p:grpSp>
        <p:nvGrpSpPr>
          <p:cNvPr id="136" name="Google Shape;136;p6"/>
          <p:cNvGrpSpPr/>
          <p:nvPr/>
        </p:nvGrpSpPr>
        <p:grpSpPr>
          <a:xfrm>
            <a:off x="-2" y="1998368"/>
            <a:ext cx="11695083" cy="782176"/>
            <a:chOff x="-2" y="1998368"/>
            <a:chExt cx="11695083" cy="782176"/>
          </a:xfrm>
        </p:grpSpPr>
        <p:sp>
          <p:nvSpPr>
            <p:cNvPr id="137" name="Google Shape;137;p6"/>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8" name="Google Shape;138;p6"/>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39" name="Google Shape;139;p6"/>
          <p:cNvSpPr/>
          <p:nvPr/>
        </p:nvSpPr>
        <p:spPr>
          <a:xfrm>
            <a:off x="0" y="2203079"/>
            <a:ext cx="11383362" cy="4147845"/>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0" name="Google Shape;140;p6"/>
          <p:cNvSpPr txBox="1">
            <a:spLocks noGrp="1"/>
          </p:cNvSpPr>
          <p:nvPr>
            <p:ph type="body" idx="1"/>
          </p:nvPr>
        </p:nvSpPr>
        <p:spPr>
          <a:xfrm>
            <a:off x="793660" y="2599509"/>
            <a:ext cx="10143668" cy="3435531"/>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2800"/>
              <a:buChar char="•"/>
            </a:pPr>
            <a:r>
              <a:rPr lang="cs-CZ" b="0" i="0">
                <a:latin typeface="Arial"/>
                <a:ea typeface="Arial"/>
                <a:cs typeface="Arial"/>
                <a:sym typeface="Arial"/>
              </a:rPr>
              <a:t>If it’s a sunny day and your classroom is lined with windows, utilize natural sunlight</a:t>
            </a:r>
            <a:endParaRPr b="0" i="0">
              <a:latin typeface="Arial"/>
              <a:ea typeface="Arial"/>
              <a:cs typeface="Arial"/>
              <a:sym typeface="Arial"/>
            </a:endParaRPr>
          </a:p>
          <a:p>
            <a:pPr marL="228600" lvl="0" indent="-228600" algn="l" rtl="0">
              <a:lnSpc>
                <a:spcPct val="90000"/>
              </a:lnSpc>
              <a:spcBef>
                <a:spcPts val="1000"/>
              </a:spcBef>
              <a:spcAft>
                <a:spcPts val="0"/>
              </a:spcAft>
              <a:buClr>
                <a:schemeClr val="dk1"/>
              </a:buClr>
              <a:buSzPts val="2800"/>
              <a:buChar char="•"/>
            </a:pPr>
            <a:r>
              <a:rPr lang="cs-CZ" b="0" i="0">
                <a:latin typeface="Arial"/>
                <a:ea typeface="Arial"/>
                <a:cs typeface="Arial"/>
                <a:sym typeface="Arial"/>
              </a:rPr>
              <a:t>Turn off overhead lights and let the sun shine in, especially if the teacher is giving a lecture and students </a:t>
            </a:r>
            <a:r>
              <a:rPr lang="cs-CZ">
                <a:latin typeface="Arial"/>
                <a:ea typeface="Arial"/>
                <a:cs typeface="Arial"/>
                <a:sym typeface="Arial"/>
              </a:rPr>
              <a:t>don't</a:t>
            </a:r>
            <a:r>
              <a:rPr lang="cs-CZ" b="0" i="0">
                <a:latin typeface="Arial"/>
                <a:ea typeface="Arial"/>
                <a:cs typeface="Arial"/>
                <a:sym typeface="Arial"/>
              </a:rPr>
              <a:t> need to read </a:t>
            </a:r>
            <a:r>
              <a:rPr lang="cs-CZ">
                <a:latin typeface="Arial"/>
                <a:ea typeface="Arial"/>
                <a:cs typeface="Arial"/>
                <a:sym typeface="Arial"/>
              </a:rPr>
              <a:t>what's</a:t>
            </a:r>
            <a:r>
              <a:rPr lang="cs-CZ" b="0" i="0">
                <a:latin typeface="Arial"/>
                <a:ea typeface="Arial"/>
                <a:cs typeface="Arial"/>
                <a:sym typeface="Arial"/>
              </a:rPr>
              <a:t> right in front of them</a:t>
            </a:r>
            <a:endParaRPr b="0" i="0">
              <a:latin typeface="Arial"/>
              <a:ea typeface="Arial"/>
              <a:cs typeface="Arial"/>
              <a:sym typeface="Arial"/>
            </a:endParaRPr>
          </a:p>
          <a:p>
            <a:pPr marL="0" lvl="0" indent="0" algn="l" rtl="0">
              <a:lnSpc>
                <a:spcPct val="90000"/>
              </a:lnSpc>
              <a:spcBef>
                <a:spcPts val="1000"/>
              </a:spcBef>
              <a:spcAft>
                <a:spcPts val="0"/>
              </a:spcAft>
              <a:buClr>
                <a:schemeClr val="dk1"/>
              </a:buClr>
              <a:buSzPts val="2800"/>
              <a:buNone/>
            </a:pPr>
            <a:endParaRPr/>
          </a:p>
          <a:p>
            <a:pPr marL="228600" lvl="0" indent="-76200" algn="l" rtl="0">
              <a:lnSpc>
                <a:spcPct val="90000"/>
              </a:lnSpc>
              <a:spcBef>
                <a:spcPts val="1000"/>
              </a:spcBef>
              <a:spcAft>
                <a:spcPts val="0"/>
              </a:spcAft>
              <a:buClr>
                <a:schemeClr val="dk1"/>
              </a:buClr>
              <a:buSzPts val="2400"/>
              <a:buNone/>
            </a:pPr>
            <a:endParaRPr sz="2400"/>
          </a:p>
        </p:txBody>
      </p:sp>
    </p:spTree>
  </p:cSld>
  <p:clrMapOvr>
    <a:masterClrMapping/>
  </p:clrMapOvr>
  <mc:AlternateContent xmlns:mc="http://schemas.openxmlformats.org/markup-compatibility/2006" xmlns:p14="http://schemas.microsoft.com/office/powerpoint/2010/main">
    <mc:Choice Requires="p14">
      <p:transition spd="slow">
        <p14:flythrough dir="out"/>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7"/>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6" name="Google Shape;146;p7"/>
          <p:cNvSpPr txBox="1">
            <a:spLocks noGrp="1"/>
          </p:cNvSpPr>
          <p:nvPr>
            <p:ph type="title"/>
          </p:nvPr>
        </p:nvSpPr>
        <p:spPr>
          <a:xfrm>
            <a:off x="808638" y="386930"/>
            <a:ext cx="9236700" cy="118895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ts val="4600"/>
              <a:buFont typeface="Calibri"/>
              <a:buNone/>
            </a:pPr>
            <a:r>
              <a:rPr lang="cs-CZ" sz="4600"/>
              <a:t>2.ENCOURAGE STUDENTS TO RECYCLE</a:t>
            </a:r>
            <a:endParaRPr/>
          </a:p>
        </p:txBody>
      </p:sp>
      <p:grpSp>
        <p:nvGrpSpPr>
          <p:cNvPr id="147" name="Google Shape;147;p7"/>
          <p:cNvGrpSpPr/>
          <p:nvPr/>
        </p:nvGrpSpPr>
        <p:grpSpPr>
          <a:xfrm>
            <a:off x="-2" y="1998368"/>
            <a:ext cx="11695083" cy="782176"/>
            <a:chOff x="-2" y="1998368"/>
            <a:chExt cx="11695083" cy="782176"/>
          </a:xfrm>
        </p:grpSpPr>
        <p:sp>
          <p:nvSpPr>
            <p:cNvPr id="148" name="Google Shape;148;p7"/>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9" name="Google Shape;149;p7"/>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50" name="Google Shape;150;p7"/>
          <p:cNvSpPr/>
          <p:nvPr/>
        </p:nvSpPr>
        <p:spPr>
          <a:xfrm>
            <a:off x="0" y="2203079"/>
            <a:ext cx="11383362" cy="4147845"/>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1" name="Google Shape;151;p7"/>
          <p:cNvSpPr txBox="1">
            <a:spLocks noGrp="1"/>
          </p:cNvSpPr>
          <p:nvPr>
            <p:ph type="body" idx="1"/>
          </p:nvPr>
        </p:nvSpPr>
        <p:spPr>
          <a:xfrm>
            <a:off x="793660" y="2599509"/>
            <a:ext cx="10143668" cy="3435531"/>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2400"/>
              <a:buChar char="•"/>
            </a:pPr>
            <a:r>
              <a:rPr lang="cs-CZ" sz="2400" b="0" i="0">
                <a:latin typeface="Arial"/>
                <a:ea typeface="Arial"/>
                <a:cs typeface="Arial"/>
                <a:sym typeface="Arial"/>
              </a:rPr>
              <a:t>Recycling is an easy way to help the environment by reducing overall waste</a:t>
            </a:r>
            <a:endParaRPr sz="2400" b="0" i="0">
              <a:latin typeface="Arial"/>
              <a:ea typeface="Arial"/>
              <a:cs typeface="Arial"/>
              <a:sym typeface="Arial"/>
            </a:endParaRPr>
          </a:p>
          <a:p>
            <a:pPr marL="228600" lvl="0" indent="-228600" algn="l" rtl="0">
              <a:lnSpc>
                <a:spcPct val="90000"/>
              </a:lnSpc>
              <a:spcBef>
                <a:spcPts val="1000"/>
              </a:spcBef>
              <a:spcAft>
                <a:spcPts val="0"/>
              </a:spcAft>
              <a:buClr>
                <a:schemeClr val="dk1"/>
              </a:buClr>
              <a:buSzPts val="2400"/>
              <a:buChar char="•"/>
            </a:pPr>
            <a:r>
              <a:rPr lang="cs-CZ" sz="2400" b="0" i="0">
                <a:latin typeface="Arial"/>
                <a:ea typeface="Arial"/>
                <a:cs typeface="Arial"/>
                <a:sym typeface="Arial"/>
              </a:rPr>
              <a:t>Make sure you have a recycl</a:t>
            </a:r>
            <a:r>
              <a:rPr lang="cs-CZ" sz="2400">
                <a:latin typeface="Arial"/>
                <a:ea typeface="Arial"/>
                <a:cs typeface="Arial"/>
                <a:sym typeface="Arial"/>
              </a:rPr>
              <a:t>ing</a:t>
            </a:r>
            <a:r>
              <a:rPr lang="cs-CZ" sz="2400" b="0" i="0">
                <a:latin typeface="Arial"/>
                <a:ea typeface="Arial"/>
                <a:cs typeface="Arial"/>
                <a:sym typeface="Arial"/>
              </a:rPr>
              <a:t> bin in your classroom, cafeteria, corridors for common items like paper, plastic or even glass</a:t>
            </a:r>
            <a:endParaRPr sz="2400">
              <a:latin typeface="Arial"/>
              <a:ea typeface="Arial"/>
              <a:cs typeface="Arial"/>
              <a:sym typeface="Arial"/>
            </a:endParaRPr>
          </a:p>
          <a:p>
            <a:pPr marL="228600" lvl="0" indent="-228600" algn="l" rtl="0">
              <a:lnSpc>
                <a:spcPct val="90000"/>
              </a:lnSpc>
              <a:spcBef>
                <a:spcPts val="1000"/>
              </a:spcBef>
              <a:spcAft>
                <a:spcPts val="0"/>
              </a:spcAft>
              <a:buClr>
                <a:schemeClr val="dk1"/>
              </a:buClr>
              <a:buSzPts val="2400"/>
              <a:buChar char="•"/>
            </a:pPr>
            <a:r>
              <a:rPr lang="cs-CZ" sz="2400" b="0" i="0">
                <a:latin typeface="Arial"/>
                <a:ea typeface="Arial"/>
                <a:cs typeface="Arial"/>
                <a:sym typeface="Arial"/>
              </a:rPr>
              <a:t>According to the EPA (United States Environmental Protection Agency), recycling just one can saves enough electricity to light a     100-watt bulb</a:t>
            </a:r>
            <a:r>
              <a:rPr lang="cs-CZ" sz="2400">
                <a:latin typeface="Arial"/>
                <a:ea typeface="Arial"/>
                <a:cs typeface="Arial"/>
                <a:sym typeface="Arial"/>
              </a:rPr>
              <a:t>s</a:t>
            </a:r>
            <a:r>
              <a:rPr lang="cs-CZ" sz="2400" b="0" i="0">
                <a:latin typeface="Arial"/>
                <a:ea typeface="Arial"/>
                <a:cs typeface="Arial"/>
                <a:sym typeface="Arial"/>
              </a:rPr>
              <a:t> for 3.5 hours.</a:t>
            </a:r>
            <a:endParaRPr sz="2400" b="0" i="0">
              <a:latin typeface="Arial"/>
              <a:ea typeface="Arial"/>
              <a:cs typeface="Arial"/>
              <a:sym typeface="Arial"/>
            </a:endParaRPr>
          </a:p>
          <a:p>
            <a:pPr marL="228600" lvl="0" indent="-228600" algn="l" rtl="0">
              <a:lnSpc>
                <a:spcPct val="90000"/>
              </a:lnSpc>
              <a:spcBef>
                <a:spcPts val="1000"/>
              </a:spcBef>
              <a:spcAft>
                <a:spcPts val="0"/>
              </a:spcAft>
              <a:buClr>
                <a:schemeClr val="dk1"/>
              </a:buClr>
              <a:buSzPts val="2400"/>
              <a:buChar char="•"/>
            </a:pPr>
            <a:r>
              <a:rPr lang="cs-CZ" sz="2400" b="0" i="0">
                <a:latin typeface="Arial"/>
                <a:ea typeface="Arial"/>
                <a:cs typeface="Arial"/>
                <a:sym typeface="Arial"/>
              </a:rPr>
              <a:t> Encourage other students to do their part by creating posters and hanging them up by the recycling bins</a:t>
            </a:r>
            <a:endParaRPr sz="2400" b="0" i="0">
              <a:latin typeface="Arial"/>
              <a:ea typeface="Arial"/>
              <a:cs typeface="Arial"/>
              <a:sym typeface="Arial"/>
            </a:endParaRPr>
          </a:p>
          <a:p>
            <a:pPr marL="228600" lvl="0" indent="-76200" algn="l" rtl="0">
              <a:lnSpc>
                <a:spcPct val="90000"/>
              </a:lnSpc>
              <a:spcBef>
                <a:spcPts val="1000"/>
              </a:spcBef>
              <a:spcAft>
                <a:spcPts val="0"/>
              </a:spcAft>
              <a:buClr>
                <a:schemeClr val="dk1"/>
              </a:buClr>
              <a:buSzPts val="2400"/>
              <a:buNone/>
            </a:pPr>
            <a:endParaRPr sz="2400"/>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8"/>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7" name="Google Shape;157;p8"/>
          <p:cNvSpPr txBox="1">
            <a:spLocks noGrp="1"/>
          </p:cNvSpPr>
          <p:nvPr>
            <p:ph type="title"/>
          </p:nvPr>
        </p:nvSpPr>
        <p:spPr>
          <a:xfrm>
            <a:off x="735523" y="404948"/>
            <a:ext cx="9236700" cy="118895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400"/>
              <a:buFont typeface="Calibri"/>
              <a:buNone/>
            </a:pPr>
            <a:r>
              <a:rPr lang="cs-CZ" sz="5400"/>
              <a:t>3.ASSIGN CLASSROOM JOBS</a:t>
            </a:r>
            <a:endParaRPr/>
          </a:p>
        </p:txBody>
      </p:sp>
      <p:grpSp>
        <p:nvGrpSpPr>
          <p:cNvPr id="158" name="Google Shape;158;p8"/>
          <p:cNvGrpSpPr/>
          <p:nvPr/>
        </p:nvGrpSpPr>
        <p:grpSpPr>
          <a:xfrm>
            <a:off x="-2" y="1998368"/>
            <a:ext cx="11695083" cy="782176"/>
            <a:chOff x="-2" y="1998368"/>
            <a:chExt cx="11695083" cy="782176"/>
          </a:xfrm>
        </p:grpSpPr>
        <p:sp>
          <p:nvSpPr>
            <p:cNvPr id="159" name="Google Shape;159;p8"/>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0" name="Google Shape;160;p8"/>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61" name="Google Shape;161;p8"/>
          <p:cNvSpPr/>
          <p:nvPr/>
        </p:nvSpPr>
        <p:spPr>
          <a:xfrm>
            <a:off x="0" y="2203079"/>
            <a:ext cx="11383362" cy="4147845"/>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2" name="Google Shape;162;p8"/>
          <p:cNvSpPr txBox="1">
            <a:spLocks noGrp="1"/>
          </p:cNvSpPr>
          <p:nvPr>
            <p:ph type="body" idx="1"/>
          </p:nvPr>
        </p:nvSpPr>
        <p:spPr>
          <a:xfrm>
            <a:off x="793660" y="2599509"/>
            <a:ext cx="10143668" cy="3435531"/>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2800"/>
              <a:buChar char="•"/>
            </a:pPr>
            <a:r>
              <a:rPr lang="cs-CZ" b="0" i="0">
                <a:latin typeface="Arial"/>
                <a:ea typeface="Arial"/>
                <a:cs typeface="Arial"/>
                <a:sym typeface="Arial"/>
              </a:rPr>
              <a:t>Help make saving electricity a habit by assigning jobs to students</a:t>
            </a:r>
            <a:endParaRPr b="0" i="0">
              <a:latin typeface="Arial"/>
              <a:ea typeface="Arial"/>
              <a:cs typeface="Arial"/>
              <a:sym typeface="Arial"/>
            </a:endParaRPr>
          </a:p>
          <a:p>
            <a:pPr marL="228600" lvl="0" indent="-228600" algn="l" rtl="0">
              <a:lnSpc>
                <a:spcPct val="90000"/>
              </a:lnSpc>
              <a:spcBef>
                <a:spcPts val="1000"/>
              </a:spcBef>
              <a:spcAft>
                <a:spcPts val="0"/>
              </a:spcAft>
              <a:buClr>
                <a:schemeClr val="dk1"/>
              </a:buClr>
              <a:buSzPts val="2800"/>
              <a:buChar char="•"/>
            </a:pPr>
            <a:r>
              <a:rPr lang="cs-CZ">
                <a:latin typeface="Arial"/>
                <a:ea typeface="Arial"/>
                <a:cs typeface="Arial"/>
                <a:sym typeface="Arial"/>
              </a:rPr>
              <a:t>Some examples include someone who is in charge of turning lights on a off, or someone who can help with classroom computers and other electronics</a:t>
            </a:r>
            <a:endParaRPr b="0" i="0">
              <a:latin typeface="Arial"/>
              <a:ea typeface="Arial"/>
              <a:cs typeface="Arial"/>
              <a:sym typeface="Arial"/>
            </a:endParaRPr>
          </a:p>
          <a:p>
            <a:pPr marL="228600" lvl="0" indent="-76200" algn="l" rtl="0">
              <a:lnSpc>
                <a:spcPct val="90000"/>
              </a:lnSpc>
              <a:spcBef>
                <a:spcPts val="1000"/>
              </a:spcBef>
              <a:spcAft>
                <a:spcPts val="0"/>
              </a:spcAft>
              <a:buClr>
                <a:schemeClr val="dk1"/>
              </a:buClr>
              <a:buSzPts val="2400"/>
              <a:buNone/>
            </a:pPr>
            <a:endParaRPr sz="2400"/>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9"/>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8" name="Google Shape;168;p9"/>
          <p:cNvSpPr txBox="1">
            <a:spLocks noGrp="1"/>
          </p:cNvSpPr>
          <p:nvPr>
            <p:ph type="title"/>
          </p:nvPr>
        </p:nvSpPr>
        <p:spPr>
          <a:xfrm>
            <a:off x="808638" y="386930"/>
            <a:ext cx="9236700" cy="118895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400"/>
              <a:buFont typeface="Calibri"/>
              <a:buNone/>
            </a:pPr>
            <a:r>
              <a:rPr lang="cs-CZ" sz="5400"/>
              <a:t>4.USE SENSORS FOR LIGHTS</a:t>
            </a:r>
            <a:endParaRPr/>
          </a:p>
        </p:txBody>
      </p:sp>
      <p:grpSp>
        <p:nvGrpSpPr>
          <p:cNvPr id="169" name="Google Shape;169;p9"/>
          <p:cNvGrpSpPr/>
          <p:nvPr/>
        </p:nvGrpSpPr>
        <p:grpSpPr>
          <a:xfrm>
            <a:off x="-2" y="1998368"/>
            <a:ext cx="11695083" cy="782176"/>
            <a:chOff x="-2" y="1998368"/>
            <a:chExt cx="11695083" cy="782176"/>
          </a:xfrm>
        </p:grpSpPr>
        <p:sp>
          <p:nvSpPr>
            <p:cNvPr id="170" name="Google Shape;170;p9"/>
            <p:cNvSpPr/>
            <p:nvPr/>
          </p:nvSpPr>
          <p:spPr>
            <a:xfrm rot="5400000">
              <a:off x="11228040" y="2313027"/>
              <a:ext cx="781700"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1" name="Google Shape;171;p9"/>
            <p:cNvSpPr/>
            <p:nvPr/>
          </p:nvSpPr>
          <p:spPr>
            <a:xfrm rot="10800000">
              <a:off x="-2" y="1998845"/>
              <a:ext cx="11454595" cy="78169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172" name="Google Shape;172;p9"/>
          <p:cNvSpPr/>
          <p:nvPr/>
        </p:nvSpPr>
        <p:spPr>
          <a:xfrm>
            <a:off x="0" y="2203079"/>
            <a:ext cx="11383362" cy="4147845"/>
          </a:xfrm>
          <a:prstGeom prst="rect">
            <a:avLst/>
          </a:prstGeom>
          <a:solidFill>
            <a:schemeClr val="lt1"/>
          </a:solidFill>
          <a:ln>
            <a:noFill/>
          </a:ln>
          <a:effectLst>
            <a:outerShdw blurRad="139700" dist="127000" dir="5400000" algn="t"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3" name="Google Shape;173;p9"/>
          <p:cNvSpPr txBox="1">
            <a:spLocks noGrp="1"/>
          </p:cNvSpPr>
          <p:nvPr>
            <p:ph type="body" idx="1"/>
          </p:nvPr>
        </p:nvSpPr>
        <p:spPr>
          <a:xfrm>
            <a:off x="793660" y="2599509"/>
            <a:ext cx="10143668" cy="3435531"/>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2800"/>
              <a:buChar char="•"/>
            </a:pPr>
            <a:r>
              <a:rPr lang="cs-CZ" b="0" i="0">
                <a:latin typeface="Kanit"/>
                <a:ea typeface="Kanit"/>
                <a:cs typeface="Kanit"/>
                <a:sym typeface="Kanit"/>
              </a:rPr>
              <a:t>Many spaces at school</a:t>
            </a:r>
            <a:r>
              <a:rPr lang="cs-CZ">
                <a:latin typeface="Kanit"/>
                <a:ea typeface="Kanit"/>
                <a:cs typeface="Kanit"/>
                <a:sym typeface="Kanit"/>
              </a:rPr>
              <a:t>, such as bathrooms or corridors, are only used occasionally. However the lights in these rooms are often left turned on for students safety so investing in motion sensors can help ensure both.</a:t>
            </a:r>
            <a:endParaRPr b="0" i="0">
              <a:latin typeface="Kanit"/>
              <a:ea typeface="Kanit"/>
              <a:cs typeface="Kanit"/>
              <a:sym typeface="Kanit"/>
            </a:endParaRPr>
          </a:p>
          <a:p>
            <a:pPr marL="0" lvl="0" indent="0" algn="l" rtl="0">
              <a:lnSpc>
                <a:spcPct val="90000"/>
              </a:lnSpc>
              <a:spcBef>
                <a:spcPts val="1000"/>
              </a:spcBef>
              <a:spcAft>
                <a:spcPts val="0"/>
              </a:spcAft>
              <a:buClr>
                <a:schemeClr val="dk1"/>
              </a:buClr>
              <a:buSzPts val="2400"/>
              <a:buNone/>
            </a:pPr>
            <a:endParaRPr sz="2400"/>
          </a:p>
        </p:txBody>
      </p:sp>
    </p:spTree>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med">
        <p:fade/>
      </p:transition>
    </mc:Fallback>
  </mc:AlternateContent>
</p:sld>
</file>

<file path=ppt/theme/theme1.xml><?xml version="1.0" encoding="utf-8"?>
<a:theme xmlns:a="http://schemas.openxmlformats.org/drawingml/2006/main" name="Motiv Office">
  <a:themeElements>
    <a:clrScheme name="Motiv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650</Words>
  <Application>Microsoft Office PowerPoint</Application>
  <PresentationFormat>Širokoúhlá obrazovka</PresentationFormat>
  <Paragraphs>122</Paragraphs>
  <Slides>21</Slides>
  <Notes>19</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21</vt:i4>
      </vt:variant>
    </vt:vector>
  </HeadingPairs>
  <TitlesOfParts>
    <vt:vector size="25" baseType="lpstr">
      <vt:lpstr>Calibri</vt:lpstr>
      <vt:lpstr>Arial</vt:lpstr>
      <vt:lpstr>Kanit</vt:lpstr>
      <vt:lpstr>Motiv Office</vt:lpstr>
      <vt:lpstr>Electricity Consumption and Reduction</vt:lpstr>
      <vt:lpstr>ELECTRICITY CONSUMPTION IN OUR SCHOOL:</vt:lpstr>
      <vt:lpstr>THE POPULATION OF OUR SCHOOL:</vt:lpstr>
      <vt:lpstr>THE ELECTRICITY CONSUMPTION                        IN OUR SCHOOL                </vt:lpstr>
      <vt:lpstr>TIPS HOW TO REDUCE:</vt:lpstr>
      <vt:lpstr>1.TAKE ADVANTAGE OF NATURAL SUNLIGHT</vt:lpstr>
      <vt:lpstr>2.ENCOURAGE STUDENTS TO RECYCLE</vt:lpstr>
      <vt:lpstr>3.ASSIGN CLASSROOM JOBS</vt:lpstr>
      <vt:lpstr>4.USE SENSORS FOR LIGHTS</vt:lpstr>
      <vt:lpstr>5.REPLACE LIGHTS WITH LED LIGHTS</vt:lpstr>
      <vt:lpstr>6.SOLAR PANNELS</vt:lpstr>
      <vt:lpstr>THE ELECTRICITY CONSUMPTION AT HOME:</vt:lpstr>
      <vt:lpstr>THE ELECTRIC CONSUMPTION AT HOME:</vt:lpstr>
      <vt:lpstr>THE ELECTRIC CONSUMPTION AT HOME:</vt:lpstr>
      <vt:lpstr>TIPS HOW TO REDUCE:</vt:lpstr>
      <vt:lpstr>1.TURN OFF THE LIGHTS</vt:lpstr>
      <vt:lpstr>2.SPEND LESS TIME     IN THE SHOWER</vt:lpstr>
      <vt:lpstr>3.DISHWASHERS AND WASHING MACHINES</vt:lpstr>
      <vt:lpstr>OUR ECOLOGICAL FOOTPRINT</vt:lpstr>
      <vt:lpstr>ECOLOGICAL FOOTPRINT</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Electricity Consumption and Reduction</dc:title>
  <dc:creator>Adéla Řehánková</dc:creator>
  <cp:lastModifiedBy>Mabbett Philip</cp:lastModifiedBy>
  <cp:revision>11</cp:revision>
  <dcterms:created xsi:type="dcterms:W3CDTF">2023-03-14T19:23:26Z</dcterms:created>
  <dcterms:modified xsi:type="dcterms:W3CDTF">2023-05-05T08:46:58Z</dcterms:modified>
</cp:coreProperties>
</file>