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8" r:id="rId1"/>
  </p:sldMasterIdLst>
  <p:notesMasterIdLst>
    <p:notesMasterId r:id="rId8"/>
  </p:notesMasterIdLst>
  <p:sldIdLst>
    <p:sldId id="262" r:id="rId2"/>
    <p:sldId id="257" r:id="rId3"/>
    <p:sldId id="259" r:id="rId4"/>
    <p:sldId id="261" r:id="rId5"/>
    <p:sldId id="260" r:id="rId6"/>
    <p:sldId id="256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60" y="11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74935B-058C-4C87-B769-E9EBB82A722A}" type="datetimeFigureOut">
              <a:rPr lang="nl-NL" smtClean="0"/>
              <a:t>24-4-2023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DF9972-9EE2-4CEF-BE5C-11A25B327C0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4824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dirty="0">
                <a:effectLst/>
                <a:latin typeface="-apple-system"/>
              </a:rPr>
              <a:t>[</a:t>
            </a:r>
            <a:r>
              <a:rPr lang="en-US" dirty="0" err="1">
                <a:effectLst/>
                <a:latin typeface="-apple-system"/>
              </a:rPr>
              <a:t>woensdag</a:t>
            </a:r>
            <a:r>
              <a:rPr lang="en-US" dirty="0">
                <a:effectLst/>
                <a:latin typeface="-apple-system"/>
              </a:rPr>
              <a:t> 15:55] </a:t>
            </a:r>
            <a:r>
              <a:rPr lang="en-US" dirty="0" err="1">
                <a:effectLst/>
                <a:latin typeface="-apple-system"/>
              </a:rPr>
              <a:t>Bersselaar</a:t>
            </a:r>
            <a:r>
              <a:rPr lang="en-US" dirty="0">
                <a:effectLst/>
                <a:latin typeface="-apple-system"/>
              </a:rPr>
              <a:t>, Yara van den (120011688)</a:t>
            </a:r>
          </a:p>
          <a:p>
            <a:r>
              <a:rPr lang="en-US" dirty="0">
                <a:effectLst/>
                <a:latin typeface="-apple-system"/>
              </a:rPr>
              <a:t>Energy saving in schools is an important topic because it can not only help to save costs, but also contribute to a more sustainable future. There are several ways in which schools can save energy:</a:t>
            </a:r>
            <a:br>
              <a:rPr lang="en-US" dirty="0">
                <a:effectLst/>
                <a:latin typeface="-apple-system"/>
              </a:rPr>
            </a:br>
            <a:br>
              <a:rPr lang="en-US" dirty="0">
                <a:effectLst/>
                <a:latin typeface="-apple-system"/>
              </a:rPr>
            </a:br>
            <a:r>
              <a:rPr lang="en-US" dirty="0">
                <a:effectLst/>
                <a:latin typeface="-apple-system"/>
              </a:rPr>
              <a:t>1. Lighting: replacing traditional incandescent bulbs with energy-efficient LED bulbs can help reduce energy consumption. In addition, the use of daylight sensors and timers can help prevent unnecessary use of lighting.</a:t>
            </a:r>
            <a:br>
              <a:rPr lang="en-US" dirty="0">
                <a:effectLst/>
                <a:latin typeface="-apple-system"/>
              </a:rPr>
            </a:br>
            <a:br>
              <a:rPr lang="en-US" dirty="0">
                <a:effectLst/>
                <a:latin typeface="-apple-system"/>
              </a:rPr>
            </a:br>
            <a:r>
              <a:rPr lang="en-US" dirty="0">
                <a:effectLst/>
                <a:latin typeface="-apple-system"/>
              </a:rPr>
              <a:t>2. Heating and cooling: a well-maintained HVAC system can help save energy. The use of thermostats and timers can help regulate the temperature in classrooms and prevent unnecessary use of energy.</a:t>
            </a:r>
            <a:br>
              <a:rPr lang="en-US" dirty="0">
                <a:effectLst/>
                <a:latin typeface="-apple-system"/>
              </a:rPr>
            </a:br>
            <a:br>
              <a:rPr lang="en-US" dirty="0">
                <a:effectLst/>
                <a:latin typeface="-apple-system"/>
              </a:rPr>
            </a:br>
            <a:r>
              <a:rPr lang="en-US" dirty="0">
                <a:effectLst/>
                <a:latin typeface="-apple-system"/>
              </a:rPr>
              <a:t>3. Appliances: turning off computers, printers, and other appliances when they are not in use can help save energy. The use of energy-efficient appliances can also help reduce energy consumption.</a:t>
            </a:r>
            <a:br>
              <a:rPr lang="en-US" dirty="0">
                <a:effectLst/>
                <a:latin typeface="-apple-system"/>
              </a:rPr>
            </a:br>
            <a:br>
              <a:rPr lang="en-US" dirty="0">
                <a:effectLst/>
                <a:latin typeface="-apple-system"/>
              </a:rPr>
            </a:br>
            <a:r>
              <a:rPr lang="en-US" dirty="0">
                <a:effectLst/>
                <a:latin typeface="-apple-system"/>
              </a:rPr>
              <a:t>4. Awareness: creating awareness among students and teachers about the importance of energy conservation can help stimulate behavioral change. It can also lead to a culture of sustainability in the school.</a:t>
            </a:r>
            <a:br>
              <a:rPr lang="en-US" dirty="0">
                <a:effectLst/>
                <a:latin typeface="-apple-system"/>
              </a:rPr>
            </a:br>
            <a:br>
              <a:rPr lang="en-US" dirty="0">
                <a:effectLst/>
                <a:latin typeface="-apple-system"/>
              </a:rPr>
            </a:br>
            <a:r>
              <a:rPr lang="en-US" dirty="0">
                <a:effectLst/>
                <a:latin typeface="-apple-system"/>
              </a:rPr>
              <a:t>Energy saving in schools can contribute to a more sustainable future and help save costs. By using energy-efficient lighting, well-maintained HVAC systems, energy-efficient appliances, and awareness, schools can reduce their energy consumption.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DF9972-9EE2-4CEF-BE5C-11A25B327C0D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7233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4/24/2023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324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4/24/2023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117273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4/24/2023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55379112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4/24/2023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703725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4/24/2023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23921549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4/24/2023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4157706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smtClean="0"/>
              <a:t>4/24/2023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5955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smtClean="0"/>
              <a:t>4/24/2023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722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smtClean="0"/>
              <a:t>4/24/2023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099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4/24/2023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397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smtClean="0"/>
              <a:t>4/24/2023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115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4/24/2023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397001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smtClean="0"/>
              <a:t>4/24/2023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1128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smtClean="0"/>
              <a:t>4/24/2023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691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smtClean="0"/>
              <a:t>4/24/2023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361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B0DB6-F5C7-45FB-8CF3-31B45F9C2DAC}" type="datetimeFigureOut">
              <a:rPr lang="en-US" smtClean="0"/>
              <a:t>4/24/2023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972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smtClean="0"/>
              <a:t>4/24/2023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581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45D2A0-A438-2C92-939B-58FE92E494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89213" y="2514598"/>
            <a:ext cx="8915399" cy="2262781"/>
          </a:xfrm>
        </p:spPr>
        <p:txBody>
          <a:bodyPr>
            <a:normAutofit/>
          </a:bodyPr>
          <a:lstStyle/>
          <a:p>
            <a:r>
              <a:rPr lang="nl-NL" dirty="0"/>
              <a:t>Electricity </a:t>
            </a:r>
            <a:r>
              <a:rPr lang="nl-NL" dirty="0" err="1"/>
              <a:t>consumption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300759B-9FA4-32E6-9BE6-B38FBB844B9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nl-NL" sz="4000" dirty="0" err="1"/>
              <a:t>dr</a:t>
            </a:r>
            <a:r>
              <a:rPr lang="nl-NL" sz="4000" dirty="0"/>
              <a:t> Knippenbergcollege, </a:t>
            </a:r>
          </a:p>
          <a:p>
            <a:r>
              <a:rPr lang="nl-NL" sz="4000" dirty="0" err="1"/>
              <a:t>the</a:t>
            </a:r>
            <a:r>
              <a:rPr lang="nl-NL" sz="4000" dirty="0"/>
              <a:t> Netherlands</a:t>
            </a:r>
          </a:p>
        </p:txBody>
      </p:sp>
      <p:pic>
        <p:nvPicPr>
          <p:cNvPr id="4098" name="Picture 2" descr="The Battle Over Technology and Energy Consumption">
            <a:extLst>
              <a:ext uri="{FF2B5EF4-FFF2-40B4-BE49-F238E27FC236}">
                <a16:creationId xmlns:a16="http://schemas.microsoft.com/office/drawing/2014/main" id="{EF55D895-7CD7-F965-CC11-EE80A051F7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7691" y="818855"/>
            <a:ext cx="5096463" cy="2469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vlag Nederland Donker Blauw - Bos Vlaggen">
            <a:extLst>
              <a:ext uri="{FF2B5EF4-FFF2-40B4-BE49-F238E27FC236}">
                <a16:creationId xmlns:a16="http://schemas.microsoft.com/office/drawing/2014/main" id="{616A945E-E62B-5897-DB86-BCFF32CD7A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0677" y="818855"/>
            <a:ext cx="2358855" cy="2469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9813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677BA7-B2B0-AE5E-3B73-5F06E463A8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0" i="0" dirty="0">
                <a:solidFill>
                  <a:srgbClr val="000000"/>
                </a:solidFill>
                <a:effectLst/>
              </a:rPr>
              <a:t>Analysis of the electricity </a:t>
            </a:r>
            <a:r>
              <a:rPr lang="en-GB" dirty="0">
                <a:solidFill>
                  <a:srgbClr val="000000"/>
                </a:solidFill>
              </a:rPr>
              <a:t>used</a:t>
            </a:r>
            <a:r>
              <a:rPr lang="en-GB" b="0" i="0" dirty="0">
                <a:solidFill>
                  <a:srgbClr val="000000"/>
                </a:solidFill>
                <a:effectLst/>
              </a:rPr>
              <a:t> at our homes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FD84F30-08D6-7BDE-0992-6D1B00E259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265 kWh F</a:t>
            </a:r>
            <a:r>
              <a:rPr lang="en-GB" sz="2400" dirty="0" err="1"/>
              <a:t>ebruary</a:t>
            </a:r>
            <a:r>
              <a:rPr lang="en-GB" sz="2400" dirty="0"/>
              <a:t> </a:t>
            </a:r>
            <a:endParaRPr lang="nl-NL" sz="2400" dirty="0"/>
          </a:p>
          <a:p>
            <a:r>
              <a:rPr lang="nl-NL" sz="2400" dirty="0"/>
              <a:t>56 kWh </a:t>
            </a:r>
            <a:r>
              <a:rPr lang="en-GB" sz="2400" dirty="0"/>
              <a:t>p.p</a:t>
            </a:r>
            <a:endParaRPr lang="nl-NL" sz="2400" dirty="0"/>
          </a:p>
          <a:p>
            <a:r>
              <a:rPr lang="nl-NL" sz="2400" dirty="0"/>
              <a:t>2 kWh </a:t>
            </a:r>
            <a:r>
              <a:rPr lang="en-GB" sz="2400" dirty="0"/>
              <a:t>p.p every day </a:t>
            </a:r>
            <a:endParaRPr lang="nl-NL" sz="2400" dirty="0"/>
          </a:p>
        </p:txBody>
      </p:sp>
      <p:pic>
        <p:nvPicPr>
          <p:cNvPr id="4" name="Afbeelding 4">
            <a:extLst>
              <a:ext uri="{FF2B5EF4-FFF2-40B4-BE49-F238E27FC236}">
                <a16:creationId xmlns:a16="http://schemas.microsoft.com/office/drawing/2014/main" id="{CD1FA622-E645-0327-E86C-5582AD7275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9054" y="3816880"/>
            <a:ext cx="2564427" cy="2243874"/>
          </a:xfrm>
          <a:prstGeom prst="rect">
            <a:avLst/>
          </a:prstGeom>
        </p:spPr>
      </p:pic>
      <p:pic>
        <p:nvPicPr>
          <p:cNvPr id="2050" name="Picture 2" descr="Je huis bouwen volgens je eigen idee | Brummelhuis">
            <a:extLst>
              <a:ext uri="{FF2B5EF4-FFF2-40B4-BE49-F238E27FC236}">
                <a16:creationId xmlns:a16="http://schemas.microsoft.com/office/drawing/2014/main" id="{2E91B487-C5A5-7E2E-CE25-9AB7CDB7C4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9021" y="2421569"/>
            <a:ext cx="4983254" cy="2790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7535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C6B345-E99A-8481-2A75-46E5C333F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How </a:t>
            </a:r>
            <a:r>
              <a:rPr lang="nl-NL" dirty="0" err="1"/>
              <a:t>to</a:t>
            </a:r>
            <a:r>
              <a:rPr lang="nl-NL" dirty="0"/>
              <a:t> save energy at home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C18974B-D09D-E099-FABD-9E6B1EEFCE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400" dirty="0"/>
              <a:t>Shower </a:t>
            </a:r>
            <a:r>
              <a:rPr lang="nl-NL" sz="2400" dirty="0" err="1"/>
              <a:t>shorter</a:t>
            </a:r>
            <a:endParaRPr lang="nl-NL" sz="2400" dirty="0"/>
          </a:p>
          <a:p>
            <a:r>
              <a:rPr lang="nl-NL" sz="2400" dirty="0"/>
              <a:t>Turning off </a:t>
            </a:r>
            <a:r>
              <a:rPr lang="nl-NL" sz="2400" dirty="0" err="1"/>
              <a:t>lights</a:t>
            </a:r>
            <a:r>
              <a:rPr lang="nl-NL" sz="2400" dirty="0"/>
              <a:t> </a:t>
            </a:r>
            <a:r>
              <a:rPr lang="nl-NL" sz="2400" dirty="0" err="1"/>
              <a:t>when</a:t>
            </a:r>
            <a:r>
              <a:rPr lang="nl-NL" sz="2400" dirty="0"/>
              <a:t> </a:t>
            </a:r>
            <a:r>
              <a:rPr lang="nl-NL" sz="2400" dirty="0" err="1"/>
              <a:t>you</a:t>
            </a:r>
            <a:r>
              <a:rPr lang="nl-NL" sz="2400" dirty="0"/>
              <a:t> </a:t>
            </a:r>
            <a:r>
              <a:rPr lang="nl-NL" sz="2400" dirty="0" err="1"/>
              <a:t>leave</a:t>
            </a:r>
            <a:endParaRPr lang="nl-NL" sz="2400" dirty="0"/>
          </a:p>
          <a:p>
            <a:r>
              <a:rPr lang="nl-NL" sz="2400" dirty="0" err="1"/>
              <a:t>When</a:t>
            </a:r>
            <a:r>
              <a:rPr lang="nl-NL" sz="2400" dirty="0"/>
              <a:t> </a:t>
            </a:r>
            <a:r>
              <a:rPr lang="nl-NL" sz="2400" dirty="0" err="1"/>
              <a:t>you’re</a:t>
            </a:r>
            <a:r>
              <a:rPr lang="nl-NL" sz="2400" dirty="0"/>
              <a:t> </a:t>
            </a:r>
            <a:r>
              <a:rPr lang="nl-NL" sz="2400" dirty="0" err="1"/>
              <a:t>done</a:t>
            </a:r>
            <a:r>
              <a:rPr lang="nl-NL" sz="2400" dirty="0"/>
              <a:t> </a:t>
            </a:r>
            <a:r>
              <a:rPr lang="nl-NL" sz="2400" dirty="0" err="1"/>
              <a:t>charging</a:t>
            </a:r>
            <a:r>
              <a:rPr lang="nl-NL" sz="2400" dirty="0"/>
              <a:t> </a:t>
            </a:r>
            <a:r>
              <a:rPr lang="nl-NL" sz="2400" dirty="0" err="1"/>
              <a:t>your</a:t>
            </a:r>
            <a:r>
              <a:rPr lang="nl-NL" sz="2400" dirty="0"/>
              <a:t> </a:t>
            </a:r>
            <a:r>
              <a:rPr lang="nl-NL" sz="2400" dirty="0" err="1"/>
              <a:t>phone</a:t>
            </a:r>
            <a:r>
              <a:rPr lang="nl-NL" sz="2400" dirty="0"/>
              <a:t>, </a:t>
            </a:r>
            <a:r>
              <a:rPr lang="nl-NL" sz="2400" dirty="0" err="1"/>
              <a:t>then</a:t>
            </a:r>
            <a:r>
              <a:rPr lang="nl-NL" sz="2400" dirty="0"/>
              <a:t> </a:t>
            </a:r>
            <a:r>
              <a:rPr lang="nl-NL" sz="2400" dirty="0" err="1"/>
              <a:t>unplug</a:t>
            </a:r>
            <a:r>
              <a:rPr lang="nl-NL" sz="2400" dirty="0"/>
              <a:t> </a:t>
            </a:r>
            <a:r>
              <a:rPr lang="nl-NL" sz="2400" dirty="0" err="1"/>
              <a:t>it</a:t>
            </a:r>
            <a:endParaRPr lang="nl-NL" sz="2400" dirty="0"/>
          </a:p>
          <a:p>
            <a:r>
              <a:rPr lang="nl-NL" sz="2400" dirty="0"/>
              <a:t>Solar panels</a:t>
            </a:r>
          </a:p>
          <a:p>
            <a:r>
              <a:rPr lang="nl-NL" sz="2400" dirty="0" err="1"/>
              <a:t>Heating</a:t>
            </a:r>
            <a:r>
              <a:rPr lang="nl-NL" sz="2400" dirty="0"/>
              <a:t> on as </a:t>
            </a:r>
            <a:r>
              <a:rPr lang="nl-NL" sz="2400" dirty="0" err="1"/>
              <a:t>little</a:t>
            </a:r>
            <a:r>
              <a:rPr lang="nl-NL" sz="2400" dirty="0"/>
              <a:t> as </a:t>
            </a:r>
            <a:r>
              <a:rPr lang="nl-NL" sz="2400" dirty="0" err="1"/>
              <a:t>possible</a:t>
            </a:r>
            <a:r>
              <a:rPr lang="nl-NL" sz="2400" dirty="0"/>
              <a:t> (put on a warmer sweater)</a:t>
            </a:r>
          </a:p>
          <a:p>
            <a:r>
              <a:rPr lang="nl-NL" sz="2400" dirty="0" err="1"/>
              <a:t>Consume</a:t>
            </a:r>
            <a:r>
              <a:rPr lang="nl-NL" sz="2400" dirty="0"/>
              <a:t> </a:t>
            </a:r>
            <a:r>
              <a:rPr lang="nl-NL" sz="2400" dirty="0" err="1"/>
              <a:t>less</a:t>
            </a:r>
            <a:r>
              <a:rPr lang="nl-NL" sz="2400" dirty="0"/>
              <a:t> hot water</a:t>
            </a:r>
          </a:p>
          <a:p>
            <a:r>
              <a:rPr lang="nl-NL" sz="2400" dirty="0" err="1"/>
              <a:t>Insulate</a:t>
            </a:r>
            <a:r>
              <a:rPr lang="nl-NL" sz="2400" dirty="0"/>
              <a:t> </a:t>
            </a:r>
            <a:r>
              <a:rPr lang="nl-NL" sz="2400" dirty="0" err="1"/>
              <a:t>your</a:t>
            </a:r>
            <a:r>
              <a:rPr lang="nl-NL" sz="2400" dirty="0"/>
              <a:t> home</a:t>
            </a:r>
          </a:p>
        </p:txBody>
      </p:sp>
      <p:pic>
        <p:nvPicPr>
          <p:cNvPr id="4" name="Afbeelding 4" descr="Afbeelding met tekst, teken&#10;&#10;Automatisch gegenereerde beschrijving">
            <a:extLst>
              <a:ext uri="{FF2B5EF4-FFF2-40B4-BE49-F238E27FC236}">
                <a16:creationId xmlns:a16="http://schemas.microsoft.com/office/drawing/2014/main" id="{70AE0FBD-0658-4B00-40CE-C1EF356BA8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99962" y="4325372"/>
            <a:ext cx="4142232" cy="2622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083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8EC5CF-AB97-F97A-244A-A0890E218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Analysis of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electricity</a:t>
            </a:r>
            <a:r>
              <a:rPr lang="nl-NL" dirty="0"/>
              <a:t> </a:t>
            </a:r>
            <a:r>
              <a:rPr lang="nl-NL" dirty="0" err="1"/>
              <a:t>used</a:t>
            </a:r>
            <a:r>
              <a:rPr lang="nl-NL" dirty="0"/>
              <a:t> at </a:t>
            </a:r>
            <a:r>
              <a:rPr lang="nl-NL" dirty="0" err="1"/>
              <a:t>our</a:t>
            </a:r>
            <a:r>
              <a:rPr lang="nl-NL" dirty="0"/>
              <a:t> school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C10C331-583C-91CB-6855-0780FCCC87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Usage</a:t>
            </a:r>
            <a:r>
              <a:rPr lang="nl-NL" dirty="0"/>
              <a:t> per </a:t>
            </a:r>
            <a:r>
              <a:rPr lang="nl-NL" dirty="0" err="1"/>
              <a:t>month</a:t>
            </a:r>
            <a:r>
              <a:rPr lang="nl-NL" dirty="0"/>
              <a:t>:				42593,4 kWh</a:t>
            </a:r>
          </a:p>
          <a:p>
            <a:r>
              <a:rPr lang="nl-NL" dirty="0" err="1"/>
              <a:t>Usage</a:t>
            </a:r>
            <a:r>
              <a:rPr lang="nl-NL" dirty="0"/>
              <a:t> per </a:t>
            </a:r>
            <a:r>
              <a:rPr lang="nl-NL" dirty="0" err="1"/>
              <a:t>day</a:t>
            </a:r>
            <a:r>
              <a:rPr lang="nl-NL" dirty="0"/>
              <a:t>:					1521,2 kWh</a:t>
            </a:r>
          </a:p>
          <a:p>
            <a:r>
              <a:rPr lang="nl-NL" dirty="0" err="1"/>
              <a:t>Usage</a:t>
            </a:r>
            <a:r>
              <a:rPr lang="nl-NL" dirty="0"/>
              <a:t> per person per </a:t>
            </a:r>
            <a:r>
              <a:rPr lang="nl-NL" dirty="0" err="1"/>
              <a:t>month</a:t>
            </a:r>
            <a:r>
              <a:rPr lang="nl-NL" dirty="0"/>
              <a:t>:		22,6 kWh</a:t>
            </a:r>
          </a:p>
          <a:p>
            <a:r>
              <a:rPr lang="nl-NL" dirty="0" err="1"/>
              <a:t>Usage</a:t>
            </a:r>
            <a:r>
              <a:rPr lang="nl-NL" dirty="0"/>
              <a:t> per person per </a:t>
            </a:r>
            <a:r>
              <a:rPr lang="nl-NL" dirty="0" err="1"/>
              <a:t>day</a:t>
            </a:r>
            <a:r>
              <a:rPr lang="nl-NL" dirty="0"/>
              <a:t>:		0,9 kWh</a:t>
            </a:r>
          </a:p>
        </p:txBody>
      </p:sp>
      <p:pic>
        <p:nvPicPr>
          <p:cNvPr id="7" name="Afbeelding 4">
            <a:extLst>
              <a:ext uri="{FF2B5EF4-FFF2-40B4-BE49-F238E27FC236}">
                <a16:creationId xmlns:a16="http://schemas.microsoft.com/office/drawing/2014/main" id="{C86B8151-E907-03D2-F349-8522048B78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3121" y="3939661"/>
            <a:ext cx="2708877" cy="2370268"/>
          </a:xfrm>
          <a:prstGeom prst="rect">
            <a:avLst/>
          </a:prstGeom>
        </p:spPr>
      </p:pic>
      <p:pic>
        <p:nvPicPr>
          <p:cNvPr id="3074" name="Picture 2" descr="HVB">
            <a:extLst>
              <a:ext uri="{FF2B5EF4-FFF2-40B4-BE49-F238E27FC236}">
                <a16:creationId xmlns:a16="http://schemas.microsoft.com/office/drawing/2014/main" id="{7F819FD9-442D-FD50-CD66-317329C6AE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8863" y="4022411"/>
            <a:ext cx="3985544" cy="2497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4392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DFCF45-EA97-4582-547E-60E01A567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How </a:t>
            </a:r>
            <a:r>
              <a:rPr lang="nl-NL" dirty="0" err="1"/>
              <a:t>to</a:t>
            </a:r>
            <a:r>
              <a:rPr lang="nl-NL" dirty="0"/>
              <a:t> save energy at school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D8BFAA0-9F31-C9ED-4CA0-30E28871BA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3200" dirty="0" err="1">
                <a:solidFill>
                  <a:schemeClr val="tx2"/>
                </a:solidFill>
                <a:cs typeface="Calibri"/>
              </a:rPr>
              <a:t>Lightning</a:t>
            </a:r>
            <a:endParaRPr lang="nl-NL" sz="3200" dirty="0">
              <a:solidFill>
                <a:schemeClr val="tx2"/>
              </a:solidFill>
              <a:cs typeface="Calibri"/>
            </a:endParaRPr>
          </a:p>
          <a:p>
            <a:r>
              <a:rPr lang="nl-NL" sz="3200" dirty="0" err="1">
                <a:solidFill>
                  <a:schemeClr val="tx2"/>
                </a:solidFill>
                <a:cs typeface="Calibri"/>
              </a:rPr>
              <a:t>Heating</a:t>
            </a:r>
            <a:r>
              <a:rPr lang="nl-NL" sz="3200" dirty="0">
                <a:solidFill>
                  <a:schemeClr val="tx2"/>
                </a:solidFill>
                <a:cs typeface="Calibri"/>
              </a:rPr>
              <a:t> and </a:t>
            </a:r>
            <a:r>
              <a:rPr lang="nl-NL" sz="3200" dirty="0" err="1">
                <a:solidFill>
                  <a:schemeClr val="tx2"/>
                </a:solidFill>
                <a:cs typeface="Calibri"/>
              </a:rPr>
              <a:t>cooling</a:t>
            </a:r>
            <a:r>
              <a:rPr lang="nl-NL" sz="3200" dirty="0">
                <a:solidFill>
                  <a:schemeClr val="tx2"/>
                </a:solidFill>
                <a:cs typeface="Calibri"/>
              </a:rPr>
              <a:t> </a:t>
            </a:r>
          </a:p>
          <a:p>
            <a:r>
              <a:rPr lang="nl-NL" sz="3200" dirty="0" err="1">
                <a:solidFill>
                  <a:schemeClr val="tx2"/>
                </a:solidFill>
                <a:cs typeface="Calibri"/>
              </a:rPr>
              <a:t>Appliances</a:t>
            </a:r>
            <a:endParaRPr lang="nl-NL" sz="3200" dirty="0">
              <a:solidFill>
                <a:schemeClr val="tx2"/>
              </a:solidFill>
              <a:cs typeface="Calibri"/>
            </a:endParaRPr>
          </a:p>
          <a:p>
            <a:r>
              <a:rPr lang="nl-NL" sz="3200" dirty="0">
                <a:solidFill>
                  <a:schemeClr val="tx2"/>
                </a:solidFill>
                <a:cs typeface="Calibri"/>
              </a:rPr>
              <a:t>Awareness </a:t>
            </a:r>
            <a:endParaRPr lang="nl-NL" sz="3200" dirty="0">
              <a:solidFill>
                <a:schemeClr val="tx2"/>
              </a:solidFill>
            </a:endParaRPr>
          </a:p>
          <a:p>
            <a:endParaRPr lang="nl-NL" dirty="0"/>
          </a:p>
        </p:txBody>
      </p:sp>
      <p:pic>
        <p:nvPicPr>
          <p:cNvPr id="1026" name="Picture 2" descr="Algemeen - Pagina 6 van 9 - Dr. Knippenbergcollege">
            <a:extLst>
              <a:ext uri="{FF2B5EF4-FFF2-40B4-BE49-F238E27FC236}">
                <a16:creationId xmlns:a16="http://schemas.microsoft.com/office/drawing/2014/main" id="{41E3EF62-A2A1-C3CF-C81C-870C9C5544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1885" y="3429000"/>
            <a:ext cx="5044629" cy="2924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68581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CAE1CF-0D64-750B-591F-FED24AE28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Ecological</a:t>
            </a:r>
            <a:r>
              <a:rPr lang="nl-NL" dirty="0"/>
              <a:t> </a:t>
            </a:r>
            <a:r>
              <a:rPr lang="nl-NL" dirty="0" err="1"/>
              <a:t>footprint</a:t>
            </a:r>
            <a:r>
              <a:rPr lang="nl-NL" dirty="0"/>
              <a:t>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6DB7E5C-39D6-2037-736A-F8FEC0EC51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3200" b="0" i="0" dirty="0">
                <a:effectLst/>
                <a:latin typeface="UICTFontTextStyleBody"/>
              </a:rPr>
              <a:t>Eline: 2,7</a:t>
            </a:r>
            <a:endParaRPr lang="nl-NL" sz="3200" dirty="0">
              <a:effectLst/>
              <a:latin typeface=".AppleSystemUIFont"/>
            </a:endParaRPr>
          </a:p>
          <a:p>
            <a:r>
              <a:rPr lang="nl-NL" sz="3200" b="0" i="0" dirty="0">
                <a:effectLst/>
                <a:latin typeface="UICTFontTextStyleBody"/>
              </a:rPr>
              <a:t>Laura: 7</a:t>
            </a:r>
            <a:endParaRPr lang="nl-NL" sz="3200" dirty="0">
              <a:effectLst/>
              <a:latin typeface=".AppleSystemUIFont"/>
            </a:endParaRPr>
          </a:p>
          <a:p>
            <a:r>
              <a:rPr lang="nl-NL" sz="3200" b="0" i="0" dirty="0" err="1">
                <a:effectLst/>
                <a:latin typeface="UICTFontTextStyleBody"/>
              </a:rPr>
              <a:t>Yara</a:t>
            </a:r>
            <a:r>
              <a:rPr lang="nl-NL" sz="3200" b="0" i="0" dirty="0">
                <a:effectLst/>
                <a:latin typeface="UICTFontTextStyleBody"/>
              </a:rPr>
              <a:t>: 4</a:t>
            </a:r>
            <a:endParaRPr lang="nl-NL" sz="3200" dirty="0">
              <a:effectLst/>
              <a:latin typeface=".AppleSystemUIFont"/>
            </a:endParaRPr>
          </a:p>
          <a:p>
            <a:r>
              <a:rPr lang="nl-NL" sz="3200" b="0" i="0" dirty="0">
                <a:effectLst/>
                <a:latin typeface="UICTFontTextStyleBody"/>
              </a:rPr>
              <a:t>Maud: 2,4</a:t>
            </a:r>
            <a:endParaRPr lang="nl-NL" sz="3200" dirty="0">
              <a:effectLst/>
              <a:latin typeface=".AppleSystemUIFont"/>
            </a:endParaRPr>
          </a:p>
          <a:p>
            <a:r>
              <a:rPr lang="nl-NL" sz="3200" b="0" i="0" dirty="0">
                <a:effectLst/>
                <a:latin typeface="UICTFontTextStyleBody"/>
              </a:rPr>
              <a:t>Hannah: 3,3</a:t>
            </a:r>
            <a:endParaRPr lang="nl-NL" sz="3200" dirty="0">
              <a:effectLst/>
              <a:latin typeface=".AppleSystemUIFont"/>
            </a:endParaRPr>
          </a:p>
        </p:txBody>
      </p:sp>
      <p:pic>
        <p:nvPicPr>
          <p:cNvPr id="4" name="Afbeelding 4">
            <a:extLst>
              <a:ext uri="{FF2B5EF4-FFF2-40B4-BE49-F238E27FC236}">
                <a16:creationId xmlns:a16="http://schemas.microsoft.com/office/drawing/2014/main" id="{66B23901-B823-353E-3C20-8E198D7154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9165" y="2157773"/>
            <a:ext cx="4388528" cy="2918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019925"/>
      </p:ext>
    </p:extLst>
  </p:cSld>
  <p:clrMapOvr>
    <a:masterClrMapping/>
  </p:clrMapOvr>
</p:sld>
</file>

<file path=ppt/theme/theme1.xml><?xml version="1.0" encoding="utf-8"?>
<a:theme xmlns:a="http://schemas.openxmlformats.org/drawingml/2006/main" name="Sliert">
  <a:themeElements>
    <a:clrScheme name="Sliert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Slier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ert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1374</TotalTime>
  <Words>396</Words>
  <Application>Microsoft Office PowerPoint</Application>
  <PresentationFormat>Widescreen</PresentationFormat>
  <Paragraphs>34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.AppleSystemUIFont</vt:lpstr>
      <vt:lpstr>-apple-system</vt:lpstr>
      <vt:lpstr>Arial</vt:lpstr>
      <vt:lpstr>Calibri</vt:lpstr>
      <vt:lpstr>Century Gothic</vt:lpstr>
      <vt:lpstr>UICTFontTextStyleBody</vt:lpstr>
      <vt:lpstr>Wingdings 3</vt:lpstr>
      <vt:lpstr>Sliert</vt:lpstr>
      <vt:lpstr>Electricity consumption</vt:lpstr>
      <vt:lpstr>Analysis of the electricity used at our homes</vt:lpstr>
      <vt:lpstr>How to save energy at home</vt:lpstr>
      <vt:lpstr>Analysis of the electricity used at our school</vt:lpstr>
      <vt:lpstr>How to save energy at school</vt:lpstr>
      <vt:lpstr>Ecological footprint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Ecological footprint</dc:title>
  <dc:creator>Glabbeek, Eline  van (120010580)</dc:creator>
  <cp:lastModifiedBy>Sílvia Domingos</cp:lastModifiedBy>
  <cp:revision>6</cp:revision>
  <dcterms:created xsi:type="dcterms:W3CDTF">2023-04-18T14:58:35Z</dcterms:created>
  <dcterms:modified xsi:type="dcterms:W3CDTF">2023-04-24T13:45:44Z</dcterms:modified>
</cp:coreProperties>
</file>