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embeddedFontLst>
    <p:embeddedFont>
      <p:font typeface="Roboto" charset="0"/>
      <p:regular r:id="rId22"/>
      <p:bold r:id="rId23"/>
      <p:italic r:id="rId24"/>
      <p:boldItalic r:id="rId25"/>
    </p:embeddedFont>
    <p:embeddedFont>
      <p:font typeface="Oswald" charset="0"/>
      <p:regular r:id="rId26"/>
      <p:bold r:id="rId27"/>
    </p:embeddedFont>
    <p:embeddedFont>
      <p:font typeface="Roboto Serif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2" d="100"/>
          <a:sy n="102" d="100"/>
        </p:scale>
        <p:origin x="-438" y="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837527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5af845322f2e112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5af845322f2e112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5acce4a8133fa6e6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5acce4a8133fa6e6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32b65885db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32b65885db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32b65885db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32b65885db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32b65885db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232b65885db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32b65885db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32b65885db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32b65885db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32b65885db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32b65885db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32b65885db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32b65885db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232b65885db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32b65885db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232b65885db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32b65885db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32b65885db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5acce4a8133fa6e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5acce4a8133fa6e6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5acce4a8133fa6e6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5acce4a8133fa6e6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6e12a5b379fbb63f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6e12a5b379fbb63f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63deff3c64ea982f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63deff3c64ea982f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acce4a8133fa6e6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5acce4a8133fa6e6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5acce4a8133fa6e6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5acce4a8133fa6e6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5acce4a8133fa6e6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5acce4a8133fa6e6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acce4a8133fa6e6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5acce4a8133fa6e6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Advice 5.-Reduce ventilation to maintain the heat.</a:t>
            </a:r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311700" y="1313225"/>
            <a:ext cx="3993900" cy="325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It is a big error to keep the windows open for a long time while using the heating.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it is recommended to ventilate classrooms </a:t>
            </a:r>
            <a:r>
              <a:rPr lang="es" b="1"/>
              <a:t>for just 5 minutes each hour</a:t>
            </a:r>
            <a:r>
              <a:rPr lang="es"/>
              <a:t>, this way you could save a lot of energy in heating.</a:t>
            </a:r>
            <a:endParaRPr/>
          </a:p>
        </p:txBody>
      </p:sp>
      <p:pic>
        <p:nvPicPr>
          <p:cNvPr id="154" name="Google Shape;154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50148">
            <a:off x="4629149" y="1390425"/>
            <a:ext cx="3594822" cy="2696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3"/>
          <p:cNvSpPr txBox="1">
            <a:spLocks noGrp="1"/>
          </p:cNvSpPr>
          <p:nvPr>
            <p:ph type="body" idx="4294967295"/>
          </p:nvPr>
        </p:nvSpPr>
        <p:spPr>
          <a:xfrm>
            <a:off x="210050" y="181425"/>
            <a:ext cx="8610300" cy="5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SzPts val="688"/>
              <a:buNone/>
            </a:pPr>
            <a:r>
              <a:rPr lang="es" sz="3525">
                <a:solidFill>
                  <a:schemeClr val="lt1"/>
                </a:solidFill>
              </a:rPr>
              <a:t>Ecological Footprint Quiz - RESULTS</a:t>
            </a:r>
            <a:endParaRPr sz="2025">
              <a:solidFill>
                <a:schemeClr val="lt1"/>
              </a:solidFill>
            </a:endParaRPr>
          </a:p>
        </p:txBody>
      </p:sp>
      <p:pic>
        <p:nvPicPr>
          <p:cNvPr id="160" name="Google Shape;160;p23" descr="Gráfico de respuestas de formularios. Título de la pregunta: Your personal Earth overshoot day is in:. Número de respuestas: 21 respuestas." title="Your personal Earth overshoot day is in: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64675"/>
            <a:ext cx="8839204" cy="3720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08163" y="2047800"/>
            <a:ext cx="1857375" cy="13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4" descr="Gráfico de respuestas de formularios. Título de la pregunta: How many Earths would you need if everyone was like you?. Número de respuestas: 21 respuestas." title="How many Earths would you need if everyone was like you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53350"/>
            <a:ext cx="8839204" cy="37204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25" descr="Gráfico de respuestas de formularios. Título de la pregunta: Your Ecological Footprint by Land Type (choose the one with the highest value). Número de respuestas: 21 respuestas." title="Your Ecological Footprint by Land Type (choose the one with the highest value)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549100"/>
            <a:ext cx="8839204" cy="37204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26" descr="Gráfico de respuestas de formularios. Título de la pregunta: Your Ecological Footprint by consumption category (choose the one with the highest value). Número de respuestas: 21 respuestas." title="Your Ecological Footprint by consumption category (choose the one with the highest value)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000" y="617500"/>
            <a:ext cx="8839204" cy="37204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7" descr="Gráfico de respuestas de formularios. Título de la pregunta: How many global hectars (gha) is your ecological footprint?. Número de respuestas: 21 respuestas." title="How many global hectars (gha) is your ecological footprint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11550"/>
            <a:ext cx="8839204" cy="37204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8" descr="Gráfico de respuestas de formularios. Título de la pregunta: How many  is your CO2  emissions in tonnes per year?. Número de respuestas: 21 respuestas." title="How many  is your CO2  emissions in tonnes per year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63750"/>
            <a:ext cx="8839204" cy="37204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29" descr="Gráfico de respuestas de formularios. Título de la pregunta: What is your % of your total ecological footprint?. Número de respuestas: 21 respuestas." title="What is your % of your total ecological footprint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67975"/>
            <a:ext cx="8839204" cy="37204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30" descr="Gráfico de respuestas de formularios. Título de la pregunta: How do you feel about your footprint?. Número de respuestas: 21 respuestas." title="How do you feel about your footprint?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91100"/>
            <a:ext cx="8839204" cy="37204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1"/>
          <p:cNvSpPr txBox="1">
            <a:spLocks noGrp="1"/>
          </p:cNvSpPr>
          <p:nvPr>
            <p:ph type="body" idx="1"/>
          </p:nvPr>
        </p:nvSpPr>
        <p:spPr>
          <a:xfrm>
            <a:off x="1313225" y="3310475"/>
            <a:ext cx="7031400" cy="134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300" b="1"/>
              <a:t>thanks for your attention</a:t>
            </a:r>
            <a:endParaRPr sz="3300" b="1"/>
          </a:p>
        </p:txBody>
      </p:sp>
      <p:pic>
        <p:nvPicPr>
          <p:cNvPr id="202" name="Google Shape;202;p31"/>
          <p:cNvPicPr preferRelativeResize="0"/>
          <p:nvPr/>
        </p:nvPicPr>
        <p:blipFill rotWithShape="1">
          <a:blip r:embed="rId3">
            <a:alphaModFix/>
          </a:blip>
          <a:srcRect t="9122" b="12372"/>
          <a:stretch/>
        </p:blipFill>
        <p:spPr>
          <a:xfrm>
            <a:off x="1051450" y="95750"/>
            <a:ext cx="7708550" cy="357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Types of energy that we use</a:t>
            </a:r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body" idx="1"/>
          </p:nvPr>
        </p:nvSpPr>
        <p:spPr>
          <a:xfrm>
            <a:off x="461550" y="1470700"/>
            <a:ext cx="4110600" cy="271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 b="1"/>
              <a:t>Electricity: </a:t>
            </a:r>
            <a:r>
              <a:rPr lang="es"/>
              <a:t>In our high school we use electricity for lighting and to service electronic equipment.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marR="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s" b="1"/>
              <a:t>Fuel:</a:t>
            </a:r>
            <a:r>
              <a:rPr lang="es"/>
              <a:t> It is used from the boiler to heat our high school..</a:t>
            </a:r>
            <a:endParaRPr sz="2500" baseline="30000"/>
          </a:p>
        </p:txBody>
      </p:sp>
      <p:pic>
        <p:nvPicPr>
          <p:cNvPr id="91" name="Google Shape;9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214071">
            <a:off x="5140384" y="85530"/>
            <a:ext cx="3722733" cy="2470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635690">
            <a:off x="4306431" y="2757538"/>
            <a:ext cx="3881416" cy="2183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>
            <a:spLocks noGrp="1"/>
          </p:cNvSpPr>
          <p:nvPr>
            <p:ph type="title"/>
          </p:nvPr>
        </p:nvSpPr>
        <p:spPr>
          <a:xfrm>
            <a:off x="235135" y="174837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Bills and consumption per capita</a:t>
            </a:r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1"/>
          </p:nvPr>
        </p:nvSpPr>
        <p:spPr>
          <a:xfrm>
            <a:off x="311700" y="1017800"/>
            <a:ext cx="4440900" cy="19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/>
              <a:t>Our school is integrated by:</a:t>
            </a:r>
            <a:endParaRPr b="1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s"/>
              <a:t>830 pupils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s"/>
              <a:t>81 teachers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s"/>
              <a:t>10 PAS (other workers, concierges, cleaning staff…)</a:t>
            </a:r>
            <a:endParaRPr/>
          </a:p>
        </p:txBody>
      </p:sp>
      <p:sp>
        <p:nvSpPr>
          <p:cNvPr id="99" name="Google Shape;99;p15"/>
          <p:cNvSpPr/>
          <p:nvPr/>
        </p:nvSpPr>
        <p:spPr>
          <a:xfrm>
            <a:off x="235125" y="782625"/>
            <a:ext cx="4260300" cy="21465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5"/>
          <p:cNvSpPr/>
          <p:nvPr/>
        </p:nvSpPr>
        <p:spPr>
          <a:xfrm>
            <a:off x="4703100" y="782625"/>
            <a:ext cx="4440900" cy="3868500"/>
          </a:xfrm>
          <a:prstGeom prst="verticalScroll">
            <a:avLst>
              <a:gd name="adj" fmla="val 12500"/>
            </a:avLst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5"/>
          <p:cNvSpPr txBox="1"/>
          <p:nvPr/>
        </p:nvSpPr>
        <p:spPr>
          <a:xfrm>
            <a:off x="5233750" y="1381625"/>
            <a:ext cx="3274800" cy="27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Roboto"/>
                <a:ea typeface="Roboto"/>
                <a:cs typeface="Roboto"/>
                <a:sym typeface="Roboto"/>
              </a:rPr>
              <a:t>In January, our school has consumed 7142 kWh, which has had a cost of 1.725,53 €.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Roboto"/>
                <a:ea typeface="Roboto"/>
                <a:cs typeface="Roboto"/>
                <a:sym typeface="Roboto"/>
              </a:rPr>
              <a:t>So: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s" b="1">
                <a:latin typeface="Roboto"/>
                <a:ea typeface="Roboto"/>
                <a:cs typeface="Roboto"/>
                <a:sym typeface="Roboto"/>
              </a:rPr>
              <a:t>Each person</a:t>
            </a:r>
            <a:r>
              <a:rPr lang="es">
                <a:latin typeface="Roboto"/>
                <a:ea typeface="Roboto"/>
                <a:cs typeface="Roboto"/>
                <a:sym typeface="Roboto"/>
              </a:rPr>
              <a:t> has consumed over 7,76 kWh. (1,87€)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s" b="1">
                <a:latin typeface="Roboto"/>
                <a:ea typeface="Roboto"/>
                <a:cs typeface="Roboto"/>
                <a:sym typeface="Roboto"/>
              </a:rPr>
              <a:t>Each day</a:t>
            </a:r>
            <a:r>
              <a:rPr lang="es">
                <a:latin typeface="Roboto"/>
                <a:ea typeface="Roboto"/>
                <a:cs typeface="Roboto"/>
                <a:sym typeface="Roboto"/>
              </a:rPr>
              <a:t>, we have consumed approximately 420,12 kWh (101,5€)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Google Shape;102;p15"/>
          <p:cNvSpPr/>
          <p:nvPr/>
        </p:nvSpPr>
        <p:spPr>
          <a:xfrm>
            <a:off x="2319475" y="2870625"/>
            <a:ext cx="514200" cy="880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5"/>
          <p:cNvSpPr txBox="1"/>
          <p:nvPr/>
        </p:nvSpPr>
        <p:spPr>
          <a:xfrm>
            <a:off x="1967425" y="3819600"/>
            <a:ext cx="15255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100" b="1" i="1" u="sng">
                <a:latin typeface="Oswald"/>
                <a:ea typeface="Oswald"/>
                <a:cs typeface="Oswald"/>
                <a:sym typeface="Oswald"/>
              </a:rPr>
              <a:t>921 people</a:t>
            </a:r>
            <a:endParaRPr sz="2100" b="1" i="1" u="sng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900" b="1" i="1">
                <a:solidFill>
                  <a:srgbClr val="9900FF"/>
                </a:solidFill>
                <a:latin typeface="Roboto Serif"/>
                <a:ea typeface="Roboto Serif"/>
                <a:cs typeface="Roboto Serif"/>
                <a:sym typeface="Roboto Serif"/>
              </a:rPr>
              <a:t>But…</a:t>
            </a:r>
            <a:endParaRPr sz="2900" b="1" i="1">
              <a:solidFill>
                <a:srgbClr val="9900FF"/>
              </a:solidFill>
              <a:latin typeface="Roboto Serif"/>
              <a:ea typeface="Roboto Serif"/>
              <a:cs typeface="Roboto Serif"/>
              <a:sym typeface="Roboto Serif"/>
            </a:endParaRPr>
          </a:p>
        </p:txBody>
      </p:sp>
      <p:sp>
        <p:nvSpPr>
          <p:cNvPr id="109" name="Google Shape;109;p16"/>
          <p:cNvSpPr txBox="1">
            <a:spLocks noGrp="1"/>
          </p:cNvSpPr>
          <p:nvPr>
            <p:ph type="body" idx="1"/>
          </p:nvPr>
        </p:nvSpPr>
        <p:spPr>
          <a:xfrm>
            <a:off x="311700" y="1123275"/>
            <a:ext cx="4260300" cy="306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 few years ago, our school made an engagement with a company which </a:t>
            </a:r>
            <a:r>
              <a:rPr lang="es" b="1"/>
              <a:t>provides us of 100% renewable energy</a:t>
            </a:r>
            <a:r>
              <a:rPr lang="es"/>
              <a:t>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s"/>
              <a:t>Because of this engagement, just during the month of January we have prevented the emission of </a:t>
            </a:r>
            <a:r>
              <a:rPr lang="es" b="1"/>
              <a:t>1.785,75 kg of CO2</a:t>
            </a:r>
            <a:r>
              <a:rPr lang="es"/>
              <a:t>.</a:t>
            </a:r>
            <a:endParaRPr/>
          </a:p>
        </p:txBody>
      </p:sp>
      <p:pic>
        <p:nvPicPr>
          <p:cNvPr id="110" name="Google Shape;11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7550" y="331787"/>
            <a:ext cx="3587749" cy="4062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97326" y="3906224"/>
            <a:ext cx="1127826" cy="1127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370350" y="944750"/>
            <a:ext cx="8520600" cy="286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5200" b="1"/>
              <a:t>ADVICES</a:t>
            </a:r>
            <a:endParaRPr sz="52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5200" b="1"/>
              <a:t>TO SAVE</a:t>
            </a:r>
            <a:endParaRPr sz="52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5200" b="1"/>
              <a:t>ENERGY </a:t>
            </a:r>
            <a:endParaRPr sz="5200" b="1"/>
          </a:p>
        </p:txBody>
      </p:sp>
      <p:sp>
        <p:nvSpPr>
          <p:cNvPr id="117" name="Google Shape;117;p17"/>
          <p:cNvSpPr txBox="1">
            <a:spLocks noGrp="1"/>
          </p:cNvSpPr>
          <p:nvPr>
            <p:ph type="body" idx="1"/>
          </p:nvPr>
        </p:nvSpPr>
        <p:spPr>
          <a:xfrm>
            <a:off x="311700" y="4943416"/>
            <a:ext cx="1755600" cy="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18" name="Google Shape;11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08500" y="689700"/>
            <a:ext cx="4495425" cy="2917975"/>
          </a:xfrm>
          <a:prstGeom prst="rect">
            <a:avLst/>
          </a:prstGeom>
          <a:noFill/>
          <a:ln>
            <a:noFill/>
          </a:ln>
          <a:effectLst>
            <a:outerShdw blurRad="57150" dist="161925" dir="228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91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Advice 1.- Creating a campaign at school to raise awareness among teachers and students</a:t>
            </a:r>
            <a:endParaRPr/>
          </a:p>
        </p:txBody>
      </p:sp>
      <p:sp>
        <p:nvSpPr>
          <p:cNvPr id="124" name="Google Shape;124;p18"/>
          <p:cNvSpPr txBox="1">
            <a:spLocks noGrp="1"/>
          </p:cNvSpPr>
          <p:nvPr>
            <p:ph type="body" idx="1"/>
          </p:nvPr>
        </p:nvSpPr>
        <p:spPr>
          <a:xfrm>
            <a:off x="311700" y="1520350"/>
            <a:ext cx="4151100" cy="31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In most of the schools, teacher usually make eco-beginners mistakes, such as have the lights turned on instead of open the windows or having the door opened and the heat heating hard.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This small details make a lot of change, given that a lot of energy is wasted because of these.</a:t>
            </a:r>
            <a:endParaRPr/>
          </a:p>
        </p:txBody>
      </p:sp>
      <p:pic>
        <p:nvPicPr>
          <p:cNvPr id="125" name="Google Shape;12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2625" y="1782150"/>
            <a:ext cx="3270400" cy="193122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04800" dir="192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Advice 2.- Avoid silent consumption</a:t>
            </a:r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s"/>
              <a:t>A gesture as simple as unplugging electrical devices that we are not using or completely disconnecting those that have that little red light on can provide us with up to </a:t>
            </a:r>
            <a:r>
              <a:rPr lang="es" b="1"/>
              <a:t>10% savings on our monthly bill</a:t>
            </a:r>
            <a:r>
              <a:rPr lang="es"/>
              <a:t>.</a:t>
            </a:r>
            <a:endParaRPr/>
          </a:p>
        </p:txBody>
      </p:sp>
      <p:pic>
        <p:nvPicPr>
          <p:cNvPr id="132" name="Google Shape;13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1225" y="2502825"/>
            <a:ext cx="3681599" cy="206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title"/>
          </p:nvPr>
        </p:nvSpPr>
        <p:spPr>
          <a:xfrm>
            <a:off x="133325" y="353675"/>
            <a:ext cx="8520600" cy="68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4400"/>
              <a:t> </a:t>
            </a:r>
            <a:r>
              <a:rPr lang="es"/>
              <a:t>Advice 3.-Turn off the computers and screens</a:t>
            </a:r>
            <a:endParaRPr sz="4400"/>
          </a:p>
        </p:txBody>
      </p:sp>
      <p:sp>
        <p:nvSpPr>
          <p:cNvPr id="138" name="Google Shape;138;p20"/>
          <p:cNvSpPr txBox="1">
            <a:spLocks noGrp="1"/>
          </p:cNvSpPr>
          <p:nvPr>
            <p:ph type="body" idx="1"/>
          </p:nvPr>
        </p:nvSpPr>
        <p:spPr>
          <a:xfrm>
            <a:off x="311700" y="1607600"/>
            <a:ext cx="4824000" cy="16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s"/>
              <a:t>If you are not using your computer or the screen in class and  in that moment you don’t need it, turn it off because you are wasting energy.</a:t>
            </a:r>
            <a:endParaRPr sz="2500"/>
          </a:p>
        </p:txBody>
      </p:sp>
      <p:pic>
        <p:nvPicPr>
          <p:cNvPr id="139" name="Google Shape;13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5700" y="1083775"/>
            <a:ext cx="3518224" cy="351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03425" y="3364900"/>
            <a:ext cx="1852400" cy="123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s" sz="2400"/>
              <a:t>Advice 4.-Turn off the lights when they aren’t necessary</a:t>
            </a:r>
            <a:endParaRPr sz="2400"/>
          </a:p>
        </p:txBody>
      </p:sp>
      <p:sp>
        <p:nvSpPr>
          <p:cNvPr id="146" name="Google Shape;146;p21"/>
          <p:cNvSpPr txBox="1">
            <a:spLocks noGrp="1"/>
          </p:cNvSpPr>
          <p:nvPr>
            <p:ph type="body" idx="1"/>
          </p:nvPr>
        </p:nvSpPr>
        <p:spPr>
          <a:xfrm>
            <a:off x="368950" y="1612350"/>
            <a:ext cx="3122700" cy="25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s"/>
              <a:t>There are some classes that always have the lights on, even when they are empty or when there is enough illumination because of the sun.</a:t>
            </a:r>
            <a:endParaRPr/>
          </a:p>
        </p:txBody>
      </p:sp>
      <p:pic>
        <p:nvPicPr>
          <p:cNvPr id="147" name="Google Shape;14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229834">
            <a:off x="3823638" y="1434953"/>
            <a:ext cx="5103651" cy="2551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417</Words>
  <Application>Microsoft Office PowerPoint</Application>
  <PresentationFormat>Presentación en pantalla (16:9)</PresentationFormat>
  <Paragraphs>39</Paragraphs>
  <Slides>19</Slides>
  <Notes>19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Arial</vt:lpstr>
      <vt:lpstr>Roboto</vt:lpstr>
      <vt:lpstr>Oswald</vt:lpstr>
      <vt:lpstr>Roboto Serif</vt:lpstr>
      <vt:lpstr>Geometric</vt:lpstr>
      <vt:lpstr>Presentación de PowerPoint</vt:lpstr>
      <vt:lpstr>Types of energy that we use</vt:lpstr>
      <vt:lpstr>Bills and consumption per capita</vt:lpstr>
      <vt:lpstr>But…</vt:lpstr>
      <vt:lpstr>ADVICES TO SAVE ENERGY </vt:lpstr>
      <vt:lpstr>Advice 1.- Creating a campaign at school to raise awareness among teachers and students</vt:lpstr>
      <vt:lpstr>Advice 2.- Avoid silent consumption</vt:lpstr>
      <vt:lpstr> Advice 3.-Turn off the computers and screens</vt:lpstr>
      <vt:lpstr>Advice 4.-Turn off the lights when they aren’t necessary</vt:lpstr>
      <vt:lpstr>Advice 5.-Reduce ventilation to maintain the heat.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1</cp:revision>
  <dcterms:modified xsi:type="dcterms:W3CDTF">2023-05-04T17:43:19Z</dcterms:modified>
</cp:coreProperties>
</file>